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280" r:id="rId5"/>
    <p:sldId id="301" r:id="rId6"/>
    <p:sldId id="340" r:id="rId7"/>
    <p:sldId id="302" r:id="rId8"/>
    <p:sldId id="303" r:id="rId9"/>
    <p:sldId id="304" r:id="rId10"/>
    <p:sldId id="306" r:id="rId11"/>
    <p:sldId id="307" r:id="rId12"/>
    <p:sldId id="308" r:id="rId13"/>
    <p:sldId id="309" r:id="rId14"/>
    <p:sldId id="341" r:id="rId15"/>
    <p:sldId id="310" r:id="rId16"/>
    <p:sldId id="312" r:id="rId17"/>
    <p:sldId id="311" r:id="rId18"/>
    <p:sldId id="335" r:id="rId19"/>
    <p:sldId id="336" r:id="rId20"/>
    <p:sldId id="337" r:id="rId21"/>
    <p:sldId id="338" r:id="rId22"/>
    <p:sldId id="313" r:id="rId23"/>
    <p:sldId id="314" r:id="rId24"/>
    <p:sldId id="315" r:id="rId25"/>
    <p:sldId id="316" r:id="rId26"/>
    <p:sldId id="317" r:id="rId27"/>
    <p:sldId id="318" r:id="rId28"/>
    <p:sldId id="319" r:id="rId29"/>
    <p:sldId id="320" r:id="rId30"/>
    <p:sldId id="321" r:id="rId31"/>
    <p:sldId id="322" r:id="rId32"/>
    <p:sldId id="323" r:id="rId33"/>
    <p:sldId id="324" r:id="rId34"/>
    <p:sldId id="325" r:id="rId35"/>
    <p:sldId id="326" r:id="rId36"/>
    <p:sldId id="327" r:id="rId37"/>
    <p:sldId id="328" r:id="rId38"/>
    <p:sldId id="329" r:id="rId39"/>
    <p:sldId id="330" r:id="rId40"/>
    <p:sldId id="334" r:id="rId41"/>
    <p:sldId id="331" r:id="rId42"/>
    <p:sldId id="332" r:id="rId43"/>
    <p:sldId id="333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19" autoAdjust="0"/>
  </p:normalViewPr>
  <p:slideViewPr>
    <p:cSldViewPr snapToGrid="0">
      <p:cViewPr varScale="1">
        <p:scale>
          <a:sx n="72" d="100"/>
          <a:sy n="72" d="100"/>
        </p:scale>
        <p:origin x="91" y="22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86" units="cm"/>
          <inkml:channel name="Y" type="integer" min="-313" max="768" units="cm"/>
          <inkml:channel name="T" type="integer" max="2.14748E9" units="dev"/>
        </inkml:traceFormat>
        <inkml:channelProperties>
          <inkml:channelProperty channel="X" name="resolution" value="95.52325" units="1/cm"/>
          <inkml:channelProperty channel="Y" name="resolution" value="55.72165" units="1/cm"/>
          <inkml:channelProperty channel="T" name="resolution" value="1" units="1/dev"/>
        </inkml:channelProperties>
      </inkml:inkSource>
      <inkml:timestamp xml:id="ts0" timeString="2022-02-09T02:21:16.97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2381 16619 0</inkml:trace>
  <inkml:trace contextRef="#ctx0" brushRef="#br0" timeOffset="81.94">2381 16619 0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86" units="cm"/>
          <inkml:channel name="Y" type="integer" min="-313" max="768" units="cm"/>
          <inkml:channel name="T" type="integer" max="2.14748E9" units="dev"/>
        </inkml:traceFormat>
        <inkml:channelProperties>
          <inkml:channelProperty channel="X" name="resolution" value="95.52325" units="1/cm"/>
          <inkml:channelProperty channel="Y" name="resolution" value="55.72165" units="1/cm"/>
          <inkml:channelProperty channel="T" name="resolution" value="1" units="1/dev"/>
        </inkml:channelProperties>
      </inkml:inkSource>
      <inkml:timestamp xml:id="ts0" timeString="2022-02-10T02:41:41.78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5358 16694 0</inkml:trace>
  <inkml:trace contextRef="#ctx0" brushRef="#br0" timeOffset="719.8">5358 16694 0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86" units="cm"/>
          <inkml:channel name="Y" type="integer" min="-313" max="768" units="cm"/>
          <inkml:channel name="T" type="integer" max="2.14748E9" units="dev"/>
        </inkml:traceFormat>
        <inkml:channelProperties>
          <inkml:channelProperty channel="X" name="resolution" value="95.52325" units="1/cm"/>
          <inkml:channelProperty channel="Y" name="resolution" value="55.72165" units="1/cm"/>
          <inkml:channelProperty channel="T" name="resolution" value="1" units="1/dev"/>
        </inkml:channelProperties>
      </inkml:inkSource>
      <inkml:timestamp xml:id="ts0" timeString="2022-02-10T02:59:20.09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11881 15801 0</inkml:trace>
  <inkml:trace contextRef="#ctx0" brushRef="#br0" timeOffset="637.6">11931 15801 0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86" units="cm"/>
          <inkml:channel name="Y" type="integer" min="-313" max="768" units="cm"/>
          <inkml:channel name="T" type="integer" max="2.14748E9" units="dev"/>
        </inkml:traceFormat>
        <inkml:channelProperties>
          <inkml:channelProperty channel="X" name="resolution" value="95.52325" units="1/cm"/>
          <inkml:channelProperty channel="Y" name="resolution" value="55.72165" units="1/cm"/>
          <inkml:channelProperty channel="T" name="resolution" value="1" units="1/dev"/>
        </inkml:channelProperties>
      </inkml:inkSource>
      <inkml:timestamp xml:id="ts0" timeString="2022-02-10T03:12:03.95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2853 16173 0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10/26/2022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2981978"/>
      </p:ext>
    </p:extLst>
  </p:cSld>
  <p:clrMapOvr>
    <a:masterClrMapping/>
  </p:clrMapOvr>
  <p:transition spd="slow">
    <p:randomBar dir="vert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10/26/2022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9809807"/>
      </p:ext>
    </p:extLst>
  </p:cSld>
  <p:clrMapOvr>
    <a:masterClrMapping/>
  </p:clrMapOvr>
  <p:transition spd="slow">
    <p:randomBar dir="vert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10/26/2022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8192715"/>
      </p:ext>
    </p:extLst>
  </p:cSld>
  <p:clrMapOvr>
    <a:masterClrMapping/>
  </p:clrMapOvr>
  <p:transition spd="slow">
    <p:randomBar dir="vert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10/26/2022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52098097"/>
      </p:ext>
    </p:extLst>
  </p:cSld>
  <p:clrMapOvr>
    <a:masterClrMapping/>
  </p:clrMapOvr>
  <p:transition spd="slow">
    <p:randomBar dir="vert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10/26/2022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324394"/>
      </p:ext>
    </p:extLst>
  </p:cSld>
  <p:clrMapOvr>
    <a:masterClrMapping/>
  </p:clrMapOvr>
  <p:transition spd="slow">
    <p:randomBar dir="vert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10/26/2022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758629"/>
      </p:ext>
    </p:extLst>
  </p:cSld>
  <p:clrMapOvr>
    <a:masterClrMapping/>
  </p:clrMapOvr>
  <p:transition spd="slow">
    <p:randomBar dir="vert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10/26/2022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545521"/>
      </p:ext>
    </p:extLst>
  </p:cSld>
  <p:clrMapOvr>
    <a:masterClrMapping/>
  </p:clrMapOvr>
  <p:transition spd="slow">
    <p:randomBar dir="vert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10/26/2022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277175"/>
      </p:ext>
    </p:extLst>
  </p:cSld>
  <p:clrMapOvr>
    <a:masterClrMapping/>
  </p:clrMapOvr>
  <p:transition spd="slow">
    <p:randomBar dir="vert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10/26/2022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4205167"/>
      </p:ext>
    </p:extLst>
  </p:cSld>
  <p:clrMapOvr>
    <a:masterClrMapping/>
  </p:clrMapOvr>
  <p:transition spd="slow">
    <p:randomBar dir="vert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10/26/2022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5774102"/>
      </p:ext>
    </p:extLst>
  </p:cSld>
  <p:clrMapOvr>
    <a:masterClrMapping/>
  </p:clrMapOvr>
  <p:transition spd="slow">
    <p:randomBar dir="vert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10/26/2022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315297"/>
      </p:ext>
    </p:extLst>
  </p:cSld>
  <p:clrMapOvr>
    <a:masterClrMapping/>
  </p:clrMapOvr>
  <p:transition spd="slow">
    <p:randomBar dir="vert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10/26/2022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4334906"/>
      </p:ext>
    </p:extLst>
  </p:cSld>
  <p:clrMapOvr>
    <a:masterClrMapping/>
  </p:clrMapOvr>
  <p:transition spd="slow">
    <p:randomBar dir="vert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10/26/2022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585143"/>
      </p:ext>
    </p:extLst>
  </p:cSld>
  <p:clrMapOvr>
    <a:masterClrMapping/>
  </p:clrMapOvr>
  <p:transition spd="slow">
    <p:randomBar dir="vert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10/26/2022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8149152"/>
      </p:ext>
    </p:extLst>
  </p:cSld>
  <p:clrMapOvr>
    <a:masterClrMapping/>
  </p:clrMapOvr>
  <p:transition spd="slow">
    <p:randomBar dir="vert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10/26/2022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2512692"/>
      </p:ext>
    </p:extLst>
  </p:cSld>
  <p:clrMapOvr>
    <a:masterClrMapping/>
  </p:clrMapOvr>
  <p:transition spd="slow">
    <p:randomBar dir="vert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10/26/2022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274407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transition spd="slow">
    <p:randomBar dir="vert"/>
  </p:transition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JPG"/><Relationship Id="rId4" Type="http://schemas.openxmlformats.org/officeDocument/2006/relationships/image" Target="../media/image25.JP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large, sitting, white, numbers">
            <a:extLst>
              <a:ext uri="{FF2B5EF4-FFF2-40B4-BE49-F238E27FC236}">
                <a16:creationId xmlns:a16="http://schemas.microsoft.com/office/drawing/2014/main" id="{9A5D9ED1-DFCC-4799-89E2-D118451B98D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2" y="0"/>
            <a:ext cx="12191356" cy="6858000"/>
          </a:xfrm>
          <a:prstGeom prst="rect">
            <a:avLst/>
          </a:prstGeom>
        </p:spPr>
      </p:pic>
      <p:sp useBgFill="1">
        <p:nvSpPr>
          <p:cNvPr id="96" name="Freeform 5">
            <a:extLst>
              <a:ext uri="{FF2B5EF4-FFF2-40B4-BE49-F238E27FC236}">
                <a16:creationId xmlns:a16="http://schemas.microsoft.com/office/drawing/2014/main" id="{FE469E50-3893-4ED6-92BA-2985C32B0C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7131809" y="1385982"/>
            <a:ext cx="4031414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="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89962" y="1673524"/>
            <a:ext cx="3485073" cy="3323778"/>
          </a:xfrm>
        </p:spPr>
        <p:txBody>
          <a:bodyPr>
            <a:normAutofit/>
          </a:bodyPr>
          <a:lstStyle/>
          <a:p>
            <a:pPr algn="l"/>
            <a:r>
              <a:rPr lang="en-US" sz="4800" dirty="0"/>
              <a:t>Python</a:t>
            </a:r>
            <a:br>
              <a:rPr lang="en-US" sz="4800" dirty="0"/>
            </a:br>
            <a:r>
              <a:rPr lang="en-US" sz="4800" dirty="0"/>
              <a:t>and</a:t>
            </a:r>
            <a:br>
              <a:rPr lang="en-US" sz="4800" dirty="0"/>
            </a:br>
            <a:r>
              <a:rPr lang="en-US" sz="4800" dirty="0"/>
              <a:t>Matplotlib</a:t>
            </a:r>
          </a:p>
        </p:txBody>
      </p:sp>
    </p:spTree>
    <p:extLst>
      <p:ext uri="{BB962C8B-B14F-4D97-AF65-F5344CB8AC3E}">
        <p14:creationId xmlns:p14="http://schemas.microsoft.com/office/powerpoint/2010/main" val="1583120128"/>
      </p:ext>
    </p:extLst>
  </p:cSld>
  <p:clrMapOvr>
    <a:masterClrMapping/>
  </p:clrMapOvr>
  <p:transition spd="slow">
    <p:randomBar dir="vert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5433A-DFE6-4946-B0DB-3452C25206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95242"/>
            <a:ext cx="10353762" cy="1257300"/>
          </a:xfrm>
        </p:spPr>
        <p:txBody>
          <a:bodyPr/>
          <a:lstStyle/>
          <a:p>
            <a:r>
              <a:rPr lang="en-US" b="1" dirty="0"/>
              <a:t>Example Two</a:t>
            </a:r>
          </a:p>
        </p:txBody>
      </p:sp>
      <p:pic>
        <p:nvPicPr>
          <p:cNvPr id="7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4DC78E1C-4438-48F9-9660-9D0604944F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4825" y="1903343"/>
            <a:ext cx="9609839" cy="1925707"/>
          </a:xfrm>
          <a:prstGeom prst="rect">
            <a:avLst/>
          </a:prstGeom>
        </p:spPr>
      </p:pic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B5D06BBC-371B-4A87-ADCE-A887D32FAD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4824" y="4029074"/>
            <a:ext cx="9616971" cy="1743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54112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5F5F7-1B3D-4925-B1BA-3326A0FA1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3490441"/>
          </a:xfrm>
        </p:spPr>
        <p:txBody>
          <a:bodyPr anchor="ctr"/>
          <a:lstStyle/>
          <a:p>
            <a:r>
              <a:rPr lang="en-US" dirty="0"/>
              <a:t>Open </a:t>
            </a:r>
            <a:r>
              <a:rPr lang="en-US" dirty="0" err="1"/>
              <a:t>VSCode</a:t>
            </a:r>
            <a:br>
              <a:rPr lang="en-US" dirty="0"/>
            </a:br>
            <a:r>
              <a:rPr lang="en-US" dirty="0"/>
              <a:t>make sure you are in the right directory</a:t>
            </a:r>
            <a:br>
              <a:rPr lang="en-US" dirty="0"/>
            </a:br>
            <a:r>
              <a:rPr lang="en-US" dirty="0"/>
              <a:t>initialize </a:t>
            </a:r>
            <a:r>
              <a:rPr lang="en-US" dirty="0" err="1"/>
              <a:t>jupyter</a:t>
            </a:r>
            <a:r>
              <a:rPr lang="en-US" dirty="0"/>
              <a:t> notebook</a:t>
            </a:r>
          </a:p>
        </p:txBody>
      </p:sp>
    </p:spTree>
    <p:extLst>
      <p:ext uri="{BB962C8B-B14F-4D97-AF65-F5344CB8AC3E}">
        <p14:creationId xmlns:p14="http://schemas.microsoft.com/office/powerpoint/2010/main" val="3583992953"/>
      </p:ext>
    </p:extLst>
  </p:cSld>
  <p:clrMapOvr>
    <a:masterClrMapping/>
  </p:clrMapOvr>
  <p:transition spd="slow">
    <p:randomBar dir="vert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5433A-DFE6-4946-B0DB-3452C25206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1640843"/>
            <a:ext cx="2477386" cy="3162308"/>
          </a:xfrm>
        </p:spPr>
        <p:txBody>
          <a:bodyPr>
            <a:normAutofit/>
          </a:bodyPr>
          <a:lstStyle/>
          <a:p>
            <a:r>
              <a:rPr lang="en-US" b="1" dirty="0"/>
              <a:t>Example </a:t>
            </a:r>
            <a:br>
              <a:rPr lang="en-US" b="1" dirty="0"/>
            </a:br>
            <a:r>
              <a:rPr lang="en-US" b="1" dirty="0"/>
              <a:t>Three</a:t>
            </a:r>
          </a:p>
        </p:txBody>
      </p:sp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605FA51C-FDFD-44F9-B002-A64F4BE9C0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1657"/>
          <a:stretch/>
        </p:blipFill>
        <p:spPr>
          <a:xfrm>
            <a:off x="3075537" y="163599"/>
            <a:ext cx="8692393" cy="6577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920790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5433A-DFE6-4946-B0DB-3452C25206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760054"/>
            <a:ext cx="2370341" cy="2805121"/>
          </a:xfrm>
        </p:spPr>
        <p:txBody>
          <a:bodyPr>
            <a:normAutofit/>
          </a:bodyPr>
          <a:lstStyle/>
          <a:p>
            <a:r>
              <a:rPr lang="en-US" b="1" dirty="0"/>
              <a:t>Example </a:t>
            </a:r>
            <a:br>
              <a:rPr lang="en-US" b="1" dirty="0"/>
            </a:br>
            <a:r>
              <a:rPr lang="en-US" b="1" dirty="0"/>
              <a:t>Four</a:t>
            </a:r>
          </a:p>
        </p:txBody>
      </p:sp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84DCCD65-4AC3-49C2-B7D3-F782C8ED15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3953" y="-31615"/>
            <a:ext cx="9268047" cy="688961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61EDCEC9-151F-F7F5-77A6-E833ABC03ABA}"/>
                  </a:ext>
                </a:extLst>
              </p14:cNvPr>
              <p14:cNvContentPartPr/>
              <p14:nvPr/>
            </p14:nvContentPartPr>
            <p14:xfrm>
              <a:off x="1928880" y="6009840"/>
              <a:ext cx="360" cy="3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61EDCEC9-151F-F7F5-77A6-E833ABC03AB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19520" y="6000480"/>
                <a:ext cx="19080" cy="1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7569553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5433A-DFE6-4946-B0DB-3452C25206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26439"/>
            <a:ext cx="2573079" cy="2805121"/>
          </a:xfrm>
        </p:spPr>
        <p:txBody>
          <a:bodyPr>
            <a:normAutofit/>
          </a:bodyPr>
          <a:lstStyle/>
          <a:p>
            <a:r>
              <a:rPr lang="en-US" b="1" dirty="0"/>
              <a:t>Example </a:t>
            </a:r>
            <a:br>
              <a:rPr lang="en-US" b="1" dirty="0"/>
            </a:br>
            <a:r>
              <a:rPr lang="en-US" b="1" dirty="0"/>
              <a:t>Five</a:t>
            </a:r>
          </a:p>
        </p:txBody>
      </p:sp>
      <p:pic>
        <p:nvPicPr>
          <p:cNvPr id="5" name="Picture 4" descr="Graphical user interface, chart, histogram&#10;&#10;Description automatically generated with medium confidence">
            <a:extLst>
              <a:ext uri="{FF2B5EF4-FFF2-40B4-BE49-F238E27FC236}">
                <a16:creationId xmlns:a16="http://schemas.microsoft.com/office/drawing/2014/main" id="{7F7671FE-7A5E-4884-B059-A9C0A7F1E4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2690"/>
          <a:stretch/>
        </p:blipFill>
        <p:spPr>
          <a:xfrm>
            <a:off x="3051233" y="0"/>
            <a:ext cx="91407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282561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FC48B-9B26-445F-8E57-190C1D2E6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139816"/>
            <a:ext cx="10353762" cy="1257300"/>
          </a:xfrm>
        </p:spPr>
        <p:txBody>
          <a:bodyPr/>
          <a:lstStyle/>
          <a:p>
            <a:r>
              <a:rPr lang="en-US" dirty="0"/>
              <a:t>Customize – Customize - Customize</a:t>
            </a:r>
          </a:p>
        </p:txBody>
      </p:sp>
      <p:pic>
        <p:nvPicPr>
          <p:cNvPr id="11" name="Picture 10" descr="Table&#10;&#10;Description automatically generated">
            <a:extLst>
              <a:ext uri="{FF2B5EF4-FFF2-40B4-BE49-F238E27FC236}">
                <a16:creationId xmlns:a16="http://schemas.microsoft.com/office/drawing/2014/main" id="{FB1C94B2-AFC7-4BB7-82F6-59D440FB17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674" y="1397116"/>
            <a:ext cx="5053013" cy="5331263"/>
          </a:xfrm>
          <a:prstGeom prst="rect">
            <a:avLst/>
          </a:prstGeom>
        </p:spPr>
      </p:pic>
      <p:pic>
        <p:nvPicPr>
          <p:cNvPr id="13" name="Picture 12" descr="Table&#10;&#10;Description automatically generated">
            <a:extLst>
              <a:ext uri="{FF2B5EF4-FFF2-40B4-BE49-F238E27FC236}">
                <a16:creationId xmlns:a16="http://schemas.microsoft.com/office/drawing/2014/main" id="{84586F80-346E-4DD4-AC5A-FA2E8DC298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2833" y="1160267"/>
            <a:ext cx="4210048" cy="569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687542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1942B651-BB69-4CB9-9AA6-0E5D3B3062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8330" y="340518"/>
            <a:ext cx="8675339" cy="6176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661087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, table&#10;&#10;Description automatically generated">
            <a:extLst>
              <a:ext uri="{FF2B5EF4-FFF2-40B4-BE49-F238E27FC236}">
                <a16:creationId xmlns:a16="http://schemas.microsoft.com/office/drawing/2014/main" id="{537C3405-A329-488D-A876-5B5ADBBD20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8390" y="1235868"/>
            <a:ext cx="8375220" cy="4386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551698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0717372-D22C-49FB-8599-04B2179C65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8775" y="2041325"/>
            <a:ext cx="9114447" cy="5953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CAD5312-8223-4568-9244-B0EEA6A4B7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330" y="4311852"/>
            <a:ext cx="10497335" cy="5953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7DC64DE-051C-4D7C-B5E9-0CADD8BC7C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5878" y="3086101"/>
            <a:ext cx="10160240" cy="7762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C492643-AF5E-4C65-BE4C-216EE9A5FA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34385" y="996549"/>
            <a:ext cx="7123228" cy="59531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CD02B9A-6390-4C26-A23E-2E0732DCE9E5}"/>
              </a:ext>
            </a:extLst>
          </p:cNvPr>
          <p:cNvSpPr txBox="1"/>
          <p:nvPr/>
        </p:nvSpPr>
        <p:spPr>
          <a:xfrm>
            <a:off x="4158687" y="5168953"/>
            <a:ext cx="5724644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ms</a:t>
            </a:r>
            <a:r>
              <a:rPr lang="en-US" sz="2800" dirty="0"/>
              <a:t> = </a:t>
            </a:r>
            <a:r>
              <a:rPr lang="en-US" sz="2800" dirty="0" err="1"/>
              <a:t>markersize</a:t>
            </a:r>
            <a:r>
              <a:rPr lang="en-US" sz="2800" dirty="0"/>
              <a:t>		</a:t>
            </a:r>
          </a:p>
          <a:p>
            <a:r>
              <a:rPr lang="en-US" sz="2800" dirty="0" err="1"/>
              <a:t>mec</a:t>
            </a:r>
            <a:r>
              <a:rPr lang="en-US" sz="2800" dirty="0"/>
              <a:t> = marker edge color		</a:t>
            </a:r>
          </a:p>
          <a:p>
            <a:r>
              <a:rPr lang="en-US" sz="2800" dirty="0" err="1"/>
              <a:t>mfc</a:t>
            </a:r>
            <a:r>
              <a:rPr lang="en-US" sz="2800" dirty="0"/>
              <a:t> = marker face color</a:t>
            </a:r>
          </a:p>
        </p:txBody>
      </p:sp>
    </p:spTree>
    <p:extLst>
      <p:ext uri="{BB962C8B-B14F-4D97-AF65-F5344CB8AC3E}">
        <p14:creationId xmlns:p14="http://schemas.microsoft.com/office/powerpoint/2010/main" val="3504241888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5433A-DFE6-4946-B0DB-3452C25206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0722" y="42530"/>
            <a:ext cx="5505613" cy="1137684"/>
          </a:xfrm>
        </p:spPr>
        <p:txBody>
          <a:bodyPr>
            <a:normAutofit/>
          </a:bodyPr>
          <a:lstStyle/>
          <a:p>
            <a:r>
              <a:rPr lang="en-US" b="1" dirty="0"/>
              <a:t>Example Six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6E911D-3755-44E6-80B5-9A550DB26B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6958" y="1307805"/>
            <a:ext cx="12180974" cy="5582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394936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A8FE9C-86A4-4146-AAD4-8FF1B08C78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69851" y="1095154"/>
            <a:ext cx="10653823" cy="5472936"/>
          </a:xfrm>
        </p:spPr>
        <p:txBody>
          <a:bodyPr>
            <a:noAutofit/>
          </a:bodyPr>
          <a:lstStyle/>
          <a:p>
            <a:pPr algn="l"/>
            <a:r>
              <a:rPr lang="en-US" sz="2800" dirty="0"/>
              <a:t>A comprehension library for creating static, animated and interactive visualizations in Python.</a:t>
            </a:r>
          </a:p>
          <a:p>
            <a:pPr algn="l"/>
            <a:r>
              <a:rPr lang="en-US" sz="2800" b="1" dirty="0">
                <a:solidFill>
                  <a:srgbClr val="FFFF00"/>
                </a:solidFill>
              </a:rPr>
              <a:t>Makes easy things easier and hard things possible.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800" dirty="0"/>
              <a:t>Create publication quality plots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800" dirty="0"/>
              <a:t>Make interactive figures that can zoom, pan and update.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800" dirty="0"/>
              <a:t>Customize visual style and layout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800" dirty="0"/>
              <a:t>Export to many file formats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800" dirty="0"/>
              <a:t>Embed in </a:t>
            </a:r>
            <a:r>
              <a:rPr lang="en-US" sz="2800" dirty="0" err="1"/>
              <a:t>JupyterLab</a:t>
            </a:r>
            <a:r>
              <a:rPr lang="en-US" sz="2800" dirty="0"/>
              <a:t> and Graphical User Interfaces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800" dirty="0"/>
              <a:t>Use a rich array of third-party packages built on it.</a:t>
            </a:r>
          </a:p>
          <a:p>
            <a:pPr algn="l"/>
            <a:endParaRPr lang="en-US" sz="2800" dirty="0"/>
          </a:p>
          <a:p>
            <a:pPr algn="l"/>
            <a:endParaRPr lang="en-US" sz="28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13ADBD-F826-43B7-80B1-7CEA3C2B7C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2049" y="159488"/>
            <a:ext cx="5707899" cy="935665"/>
          </a:xfrm>
        </p:spPr>
        <p:txBody>
          <a:bodyPr anchor="ctr"/>
          <a:lstStyle/>
          <a:p>
            <a:r>
              <a:rPr lang="en-US" sz="5400" b="1" dirty="0"/>
              <a:t>Matplotlib</a:t>
            </a:r>
          </a:p>
        </p:txBody>
      </p:sp>
    </p:spTree>
    <p:extLst>
      <p:ext uri="{BB962C8B-B14F-4D97-AF65-F5344CB8AC3E}">
        <p14:creationId xmlns:p14="http://schemas.microsoft.com/office/powerpoint/2010/main" val="2425139197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82D727-C3F3-40F6-A00C-A956EE90DF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56626"/>
            <a:ext cx="2509284" cy="2694918"/>
          </a:xfrm>
        </p:spPr>
        <p:txBody>
          <a:bodyPr>
            <a:normAutofit/>
          </a:bodyPr>
          <a:lstStyle/>
          <a:p>
            <a:r>
              <a:rPr lang="en-US" dirty="0"/>
              <a:t>Example Seven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B92EE2A-645C-4567-9E17-039A78590B91}"/>
              </a:ext>
            </a:extLst>
          </p:cNvPr>
          <p:cNvSpPr txBox="1"/>
          <p:nvPr/>
        </p:nvSpPr>
        <p:spPr>
          <a:xfrm>
            <a:off x="3016775" y="428178"/>
            <a:ext cx="8710937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import </a:t>
            </a:r>
            <a:r>
              <a:rPr lang="en-US" sz="2400" dirty="0" err="1"/>
              <a:t>matplotlib.pyplot</a:t>
            </a:r>
            <a:r>
              <a:rPr lang="en-US" sz="2400" dirty="0"/>
              <a:t> as </a:t>
            </a:r>
            <a:r>
              <a:rPr lang="en-US" sz="2400" dirty="0" err="1"/>
              <a:t>plt</a:t>
            </a:r>
            <a:endParaRPr lang="en-US" sz="2400" dirty="0"/>
          </a:p>
          <a:p>
            <a:r>
              <a:rPr lang="en-US" sz="2400" dirty="0"/>
              <a:t>  </a:t>
            </a:r>
          </a:p>
          <a:p>
            <a:r>
              <a:rPr lang="en-US" sz="2400" dirty="0"/>
              <a:t>a = [1, 2, 3, 4, 5]</a:t>
            </a:r>
          </a:p>
          <a:p>
            <a:r>
              <a:rPr lang="en-US" sz="2400" dirty="0"/>
              <a:t>b = [0, 0.6, 0.2, 15, 10, 8, 16, 21]</a:t>
            </a:r>
          </a:p>
          <a:p>
            <a:endParaRPr lang="en-US" sz="2400" dirty="0"/>
          </a:p>
          <a:p>
            <a:r>
              <a:rPr lang="en-US" sz="2400" dirty="0" err="1"/>
              <a:t>plt.plot</a:t>
            </a:r>
            <a:r>
              <a:rPr lang="en-US" sz="2400" dirty="0"/>
              <a:t>(a)</a:t>
            </a:r>
          </a:p>
          <a:p>
            <a:r>
              <a:rPr lang="en-US" sz="2400" dirty="0"/>
              <a:t>  </a:t>
            </a:r>
          </a:p>
          <a:p>
            <a:r>
              <a:rPr lang="en-US" sz="2400" dirty="0" err="1"/>
              <a:t>plt.plot</a:t>
            </a:r>
            <a:r>
              <a:rPr lang="en-US" sz="2400" dirty="0"/>
              <a:t>(b, "or")	</a:t>
            </a:r>
            <a:r>
              <a:rPr lang="en-US" sz="2400" dirty="0">
                <a:solidFill>
                  <a:srgbClr val="92D050"/>
                </a:solidFill>
              </a:rPr>
              <a:t># o is for circles and r is for red</a:t>
            </a:r>
          </a:p>
          <a:p>
            <a:r>
              <a:rPr lang="en-US" sz="2400" dirty="0"/>
              <a:t>  </a:t>
            </a:r>
          </a:p>
          <a:p>
            <a:r>
              <a:rPr lang="en-US" sz="2400" dirty="0" err="1"/>
              <a:t>plt.plot</a:t>
            </a:r>
            <a:r>
              <a:rPr lang="en-US" sz="2400" dirty="0"/>
              <a:t>(list(range(0, 22, 3)))</a:t>
            </a:r>
          </a:p>
          <a:p>
            <a:r>
              <a:rPr lang="en-US" sz="2400" dirty="0"/>
              <a:t>  </a:t>
            </a:r>
          </a:p>
          <a:p>
            <a:r>
              <a:rPr lang="en-US" sz="2400" dirty="0" err="1"/>
              <a:t>plt.xlabel</a:t>
            </a:r>
            <a:r>
              <a:rPr lang="en-US" sz="2400" dirty="0"/>
              <a:t>('Day -&gt;’)	</a:t>
            </a:r>
            <a:r>
              <a:rPr lang="en-US" sz="2400" dirty="0">
                <a:solidFill>
                  <a:srgbClr val="92D050"/>
                </a:solidFill>
              </a:rPr>
              <a:t># naming the x-axis</a:t>
            </a:r>
            <a:endParaRPr lang="en-US" sz="2400" dirty="0"/>
          </a:p>
          <a:p>
            <a:r>
              <a:rPr lang="en-US" sz="2400" dirty="0"/>
              <a:t>  </a:t>
            </a:r>
          </a:p>
          <a:p>
            <a:r>
              <a:rPr lang="en-US" sz="2400" dirty="0" err="1"/>
              <a:t>plt.ylabel</a:t>
            </a:r>
            <a:r>
              <a:rPr lang="en-US" sz="2400" dirty="0"/>
              <a:t>('Temp -&gt;’)	</a:t>
            </a:r>
            <a:r>
              <a:rPr lang="en-US" sz="2400" dirty="0">
                <a:solidFill>
                  <a:srgbClr val="92D050"/>
                </a:solidFill>
              </a:rPr>
              <a:t># naming the y-axis</a:t>
            </a:r>
          </a:p>
        </p:txBody>
      </p:sp>
    </p:spTree>
    <p:extLst>
      <p:ext uri="{BB962C8B-B14F-4D97-AF65-F5344CB8AC3E}">
        <p14:creationId xmlns:p14="http://schemas.microsoft.com/office/powerpoint/2010/main" val="3037336553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3E0EE69-8FC8-479E-97A4-0345A81E0AAC}"/>
              </a:ext>
            </a:extLst>
          </p:cNvPr>
          <p:cNvSpPr txBox="1"/>
          <p:nvPr/>
        </p:nvSpPr>
        <p:spPr>
          <a:xfrm>
            <a:off x="2817628" y="350874"/>
            <a:ext cx="9005777" cy="63709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c = [4, 2, 6, 8, 3, 20, 13, 15]</a:t>
            </a:r>
          </a:p>
          <a:p>
            <a:r>
              <a:rPr lang="en-US" sz="2400" dirty="0" err="1"/>
              <a:t>plt.plot</a:t>
            </a:r>
            <a:r>
              <a:rPr lang="en-US" sz="2400" dirty="0"/>
              <a:t>(c, label = '4th Rep')</a:t>
            </a:r>
          </a:p>
          <a:p>
            <a:r>
              <a:rPr lang="en-US" sz="2400" dirty="0"/>
              <a:t>  </a:t>
            </a:r>
          </a:p>
          <a:p>
            <a:r>
              <a:rPr lang="en-US" sz="2400" dirty="0"/>
              <a:t>ax = </a:t>
            </a:r>
            <a:r>
              <a:rPr lang="en-US" sz="2400" dirty="0" err="1"/>
              <a:t>plt.gca</a:t>
            </a:r>
            <a:r>
              <a:rPr lang="en-US" sz="2400" dirty="0"/>
              <a:t>() </a:t>
            </a:r>
            <a:r>
              <a:rPr lang="en-US" sz="2400" dirty="0">
                <a:solidFill>
                  <a:srgbClr val="92D050"/>
                </a:solidFill>
              </a:rPr>
              <a:t> # get current axes command</a:t>
            </a:r>
          </a:p>
          <a:p>
            <a:endParaRPr lang="en-US" sz="2400" dirty="0"/>
          </a:p>
          <a:p>
            <a:r>
              <a:rPr lang="en-US" sz="2400" dirty="0">
                <a:solidFill>
                  <a:srgbClr val="92D050"/>
                </a:solidFill>
              </a:rPr>
              <a:t># set command over the individual boundary line of the graph body</a:t>
            </a:r>
          </a:p>
          <a:p>
            <a:r>
              <a:rPr lang="en-US" sz="2400" dirty="0" err="1"/>
              <a:t>ax.spines</a:t>
            </a:r>
            <a:r>
              <a:rPr lang="en-US" sz="2400" dirty="0"/>
              <a:t>['right'].</a:t>
            </a:r>
            <a:r>
              <a:rPr lang="en-US" sz="2400" dirty="0" err="1"/>
              <a:t>set_visible</a:t>
            </a:r>
            <a:r>
              <a:rPr lang="en-US" sz="2400" dirty="0"/>
              <a:t>(False)</a:t>
            </a:r>
          </a:p>
          <a:p>
            <a:r>
              <a:rPr lang="en-US" sz="2400" dirty="0" err="1"/>
              <a:t>ax.spines</a:t>
            </a:r>
            <a:r>
              <a:rPr lang="en-US" sz="2400" dirty="0"/>
              <a:t>['top'].</a:t>
            </a:r>
            <a:r>
              <a:rPr lang="en-US" sz="2400" dirty="0" err="1"/>
              <a:t>set_visible</a:t>
            </a:r>
            <a:r>
              <a:rPr lang="en-US" sz="2400" dirty="0"/>
              <a:t>(False)</a:t>
            </a:r>
          </a:p>
          <a:p>
            <a:r>
              <a:rPr lang="en-US" sz="2400" dirty="0"/>
              <a:t>  </a:t>
            </a:r>
          </a:p>
          <a:p>
            <a:r>
              <a:rPr lang="en-US" sz="2400" dirty="0">
                <a:solidFill>
                  <a:srgbClr val="92D050"/>
                </a:solidFill>
              </a:rPr>
              <a:t># set the range or the bounds of the left boundary line to fixed range</a:t>
            </a:r>
          </a:p>
          <a:p>
            <a:r>
              <a:rPr lang="en-US" sz="2400" dirty="0" err="1"/>
              <a:t>ax.spines</a:t>
            </a:r>
            <a:r>
              <a:rPr lang="en-US" sz="2400" dirty="0"/>
              <a:t>['left'].</a:t>
            </a:r>
            <a:r>
              <a:rPr lang="en-US" sz="2400" dirty="0" err="1"/>
              <a:t>set_bounds</a:t>
            </a:r>
            <a:r>
              <a:rPr lang="en-US" sz="2400" dirty="0"/>
              <a:t>(-3, 40)</a:t>
            </a:r>
          </a:p>
          <a:p>
            <a:r>
              <a:rPr lang="en-US" sz="2400" dirty="0"/>
              <a:t>  </a:t>
            </a:r>
          </a:p>
          <a:p>
            <a:r>
              <a:rPr lang="en-US" sz="2400" dirty="0">
                <a:solidFill>
                  <a:srgbClr val="92D050"/>
                </a:solidFill>
              </a:rPr>
              <a:t># set the interval by  which the x-axis set the marks</a:t>
            </a:r>
          </a:p>
          <a:p>
            <a:r>
              <a:rPr lang="en-US" sz="2400" dirty="0" err="1"/>
              <a:t>plt.xticks</a:t>
            </a:r>
            <a:r>
              <a:rPr lang="en-US" sz="2400" dirty="0"/>
              <a:t>(list(range(-3, 10)))</a:t>
            </a:r>
          </a:p>
          <a:p>
            <a:r>
              <a:rPr lang="en-US" sz="2400" dirty="0"/>
              <a:t> 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3E4B2035-F24E-4B6A-BC0F-778E8752CEB7}"/>
                  </a:ext>
                </a:extLst>
              </p14:cNvPr>
              <p14:cNvContentPartPr/>
              <p14:nvPr/>
            </p14:nvContentPartPr>
            <p14:xfrm>
              <a:off x="4277160" y="5688360"/>
              <a:ext cx="18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3E4B2035-F24E-4B6A-BC0F-778E8752CEB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267800" y="5679000"/>
                <a:ext cx="37080" cy="19080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itle 1">
            <a:extLst>
              <a:ext uri="{FF2B5EF4-FFF2-40B4-BE49-F238E27FC236}">
                <a16:creationId xmlns:a16="http://schemas.microsoft.com/office/drawing/2014/main" id="{55437AF3-1C90-0ADD-26DA-1F81E66CB93C}"/>
              </a:ext>
            </a:extLst>
          </p:cNvPr>
          <p:cNvSpPr txBox="1">
            <a:spLocks/>
          </p:cNvSpPr>
          <p:nvPr/>
        </p:nvSpPr>
        <p:spPr>
          <a:xfrm>
            <a:off x="1" y="1116360"/>
            <a:ext cx="2551813" cy="291338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Example Seven</a:t>
            </a:r>
          </a:p>
          <a:p>
            <a:r>
              <a:rPr lang="en-US" sz="4400" dirty="0"/>
              <a:t>continued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2381998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5AC97C4-1370-4950-99F2-0F1F78A71FCA}"/>
              </a:ext>
            </a:extLst>
          </p:cNvPr>
          <p:cNvSpPr txBox="1"/>
          <p:nvPr/>
        </p:nvSpPr>
        <p:spPr>
          <a:xfrm>
            <a:off x="2806995" y="328573"/>
            <a:ext cx="9122735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92D050"/>
                </a:solidFill>
              </a:rPr>
              <a:t># set the intervals by which y-axis set the marks</a:t>
            </a:r>
          </a:p>
          <a:p>
            <a:r>
              <a:rPr lang="en-US" sz="2400" dirty="0" err="1"/>
              <a:t>plt.yticks</a:t>
            </a:r>
            <a:r>
              <a:rPr lang="en-US" sz="2400" dirty="0"/>
              <a:t>(list(range(-3, 20, 3)))</a:t>
            </a:r>
          </a:p>
          <a:p>
            <a:r>
              <a:rPr lang="en-US" sz="2400" dirty="0"/>
              <a:t>  </a:t>
            </a:r>
          </a:p>
          <a:p>
            <a:r>
              <a:rPr lang="en-US" sz="2400" dirty="0">
                <a:solidFill>
                  <a:srgbClr val="92D050"/>
                </a:solidFill>
              </a:rPr>
              <a:t># legend denotes what color signifies what</a:t>
            </a:r>
          </a:p>
          <a:p>
            <a:r>
              <a:rPr lang="en-US" sz="2400" dirty="0" err="1"/>
              <a:t>ax.legend</a:t>
            </a:r>
            <a:r>
              <a:rPr lang="en-US" sz="2400" dirty="0"/>
              <a:t>(['1st Rep', '2nd Rep', '3rd Rep', '4th Rep'])</a:t>
            </a:r>
          </a:p>
          <a:p>
            <a:r>
              <a:rPr lang="en-US" sz="2400" dirty="0"/>
              <a:t>  </a:t>
            </a:r>
          </a:p>
          <a:p>
            <a:r>
              <a:rPr lang="en-US" sz="2400" dirty="0">
                <a:solidFill>
                  <a:srgbClr val="92D050"/>
                </a:solidFill>
              </a:rPr>
              <a:t># annotate command helps to write ON THE GRAPH any text </a:t>
            </a:r>
          </a:p>
          <a:p>
            <a:r>
              <a:rPr lang="en-US" sz="2400" dirty="0">
                <a:solidFill>
                  <a:srgbClr val="92D050"/>
                </a:solidFill>
              </a:rPr>
              <a:t># </a:t>
            </a:r>
            <a:r>
              <a:rPr lang="en-US" sz="2400" dirty="0" err="1">
                <a:solidFill>
                  <a:srgbClr val="92D050"/>
                </a:solidFill>
              </a:rPr>
              <a:t>xy</a:t>
            </a:r>
            <a:r>
              <a:rPr lang="en-US" sz="2400" dirty="0">
                <a:solidFill>
                  <a:srgbClr val="92D050"/>
                </a:solidFill>
              </a:rPr>
              <a:t> denotes the position on the graph</a:t>
            </a:r>
          </a:p>
          <a:p>
            <a:r>
              <a:rPr lang="en-US" sz="2400" dirty="0" err="1"/>
              <a:t>plt.annotate</a:t>
            </a:r>
            <a:r>
              <a:rPr lang="en-US" sz="2400" dirty="0"/>
              <a:t>('Temperature V / s Days', </a:t>
            </a:r>
            <a:r>
              <a:rPr lang="en-US" sz="2400" dirty="0" err="1"/>
              <a:t>xy</a:t>
            </a:r>
            <a:r>
              <a:rPr lang="en-US" sz="2400" dirty="0"/>
              <a:t> = (1.01, -2.15))</a:t>
            </a:r>
          </a:p>
          <a:p>
            <a:r>
              <a:rPr lang="en-US" sz="2400" dirty="0"/>
              <a:t>  </a:t>
            </a:r>
          </a:p>
          <a:p>
            <a:r>
              <a:rPr lang="en-US" sz="2400" dirty="0">
                <a:solidFill>
                  <a:srgbClr val="92D050"/>
                </a:solidFill>
              </a:rPr>
              <a:t># gives a title to the Graph</a:t>
            </a:r>
          </a:p>
          <a:p>
            <a:r>
              <a:rPr lang="en-US" sz="2400" dirty="0" err="1"/>
              <a:t>plt.title</a:t>
            </a:r>
            <a:r>
              <a:rPr lang="en-US" sz="2400" dirty="0"/>
              <a:t>('All Features Discussed')</a:t>
            </a:r>
          </a:p>
          <a:p>
            <a:r>
              <a:rPr lang="en-US" sz="2400" dirty="0"/>
              <a:t>  </a:t>
            </a:r>
          </a:p>
          <a:p>
            <a:r>
              <a:rPr lang="en-US" sz="2400" dirty="0" err="1"/>
              <a:t>plt.show</a:t>
            </a:r>
            <a:r>
              <a:rPr lang="en-US" sz="2400" dirty="0"/>
              <a:t>()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4BA60E0-EAEC-288D-40BF-D124FA58C706}"/>
              </a:ext>
            </a:extLst>
          </p:cNvPr>
          <p:cNvSpPr txBox="1">
            <a:spLocks/>
          </p:cNvSpPr>
          <p:nvPr/>
        </p:nvSpPr>
        <p:spPr>
          <a:xfrm>
            <a:off x="1" y="1116360"/>
            <a:ext cx="2551813" cy="291338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Example Seven</a:t>
            </a:r>
          </a:p>
          <a:p>
            <a:r>
              <a:rPr lang="en-US" sz="4400" dirty="0"/>
              <a:t>continued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8377918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832A11-F3CF-4AC8-8E11-EA357977AC0B}"/>
              </a:ext>
            </a:extLst>
          </p:cNvPr>
          <p:cNvSpPr txBox="1">
            <a:spLocks/>
          </p:cNvSpPr>
          <p:nvPr/>
        </p:nvSpPr>
        <p:spPr>
          <a:xfrm>
            <a:off x="0" y="1469951"/>
            <a:ext cx="2626242" cy="1709184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/>
              <a:t>Example </a:t>
            </a:r>
          </a:p>
          <a:p>
            <a:r>
              <a:rPr lang="en-US" b="1" dirty="0"/>
              <a:t>Eight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8880CD-7494-48F8-BAFF-1D1A0A0DD02F}"/>
              </a:ext>
            </a:extLst>
          </p:cNvPr>
          <p:cNvSpPr txBox="1"/>
          <p:nvPr/>
        </p:nvSpPr>
        <p:spPr>
          <a:xfrm>
            <a:off x="3242930" y="547645"/>
            <a:ext cx="8729329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import </a:t>
            </a:r>
            <a:r>
              <a:rPr lang="en-US" sz="2800" dirty="0" err="1"/>
              <a:t>matplotlib.pyplot</a:t>
            </a:r>
            <a:r>
              <a:rPr lang="en-US" sz="2800" dirty="0"/>
              <a:t> as </a:t>
            </a:r>
            <a:r>
              <a:rPr lang="en-US" sz="2800" dirty="0" err="1"/>
              <a:t>plt</a:t>
            </a:r>
            <a:endParaRPr lang="en-US" sz="2800" dirty="0"/>
          </a:p>
          <a:p>
            <a:r>
              <a:rPr lang="en-US" sz="2800" dirty="0"/>
              <a:t>  </a:t>
            </a:r>
          </a:p>
          <a:p>
            <a:r>
              <a:rPr lang="en-US" sz="2800" dirty="0"/>
              <a:t>  </a:t>
            </a:r>
          </a:p>
          <a:p>
            <a:r>
              <a:rPr lang="en-US" sz="2800" dirty="0"/>
              <a:t>a = [1, 2, 3, 4, 5]</a:t>
            </a:r>
          </a:p>
          <a:p>
            <a:r>
              <a:rPr lang="en-US" sz="2800" dirty="0"/>
              <a:t>b = [0, 0.6, 0.2, 15, 10, 8, 16, 21]</a:t>
            </a:r>
          </a:p>
          <a:p>
            <a:r>
              <a:rPr lang="en-US" sz="2800" dirty="0"/>
              <a:t>c = [4, 2, 6, 8, 3, 20, 13, 15]</a:t>
            </a:r>
          </a:p>
          <a:p>
            <a:r>
              <a:rPr lang="en-US" sz="2800" dirty="0"/>
              <a:t>  </a:t>
            </a:r>
          </a:p>
          <a:p>
            <a:r>
              <a:rPr lang="en-US" sz="2800" dirty="0">
                <a:solidFill>
                  <a:srgbClr val="92D050"/>
                </a:solidFill>
              </a:rPr>
              <a:t># use fig whenever u want the </a:t>
            </a:r>
          </a:p>
          <a:p>
            <a:r>
              <a:rPr lang="en-US" sz="2800" dirty="0">
                <a:solidFill>
                  <a:srgbClr val="92D050"/>
                </a:solidFill>
              </a:rPr>
              <a:t># output in a new window also </a:t>
            </a:r>
          </a:p>
          <a:p>
            <a:r>
              <a:rPr lang="en-US" sz="2800" dirty="0">
                <a:solidFill>
                  <a:srgbClr val="92D050"/>
                </a:solidFill>
              </a:rPr>
              <a:t># specify the window size you</a:t>
            </a:r>
          </a:p>
          <a:p>
            <a:r>
              <a:rPr lang="en-US" sz="2800" dirty="0">
                <a:solidFill>
                  <a:srgbClr val="92D050"/>
                </a:solidFill>
              </a:rPr>
              <a:t># want answer to be displayed</a:t>
            </a:r>
          </a:p>
          <a:p>
            <a:r>
              <a:rPr lang="en-US" sz="2800" dirty="0"/>
              <a:t>fig = </a:t>
            </a:r>
            <a:r>
              <a:rPr lang="en-US" sz="2800" dirty="0" err="1"/>
              <a:t>plt.figure</a:t>
            </a:r>
            <a:r>
              <a:rPr lang="en-US" sz="2800" dirty="0"/>
              <a:t>(</a:t>
            </a:r>
            <a:r>
              <a:rPr lang="en-US" sz="2800" dirty="0" err="1"/>
              <a:t>figsize</a:t>
            </a:r>
            <a:r>
              <a:rPr lang="en-US" sz="2800" dirty="0"/>
              <a:t> =(10, 10))</a:t>
            </a:r>
          </a:p>
        </p:txBody>
      </p:sp>
    </p:spTree>
    <p:extLst>
      <p:ext uri="{BB962C8B-B14F-4D97-AF65-F5344CB8AC3E}">
        <p14:creationId xmlns:p14="http://schemas.microsoft.com/office/powerpoint/2010/main" val="3334495880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BC62C9A-355A-4396-928D-722390B6A4AD}"/>
              </a:ext>
            </a:extLst>
          </p:cNvPr>
          <p:cNvSpPr txBox="1"/>
          <p:nvPr/>
        </p:nvSpPr>
        <p:spPr>
          <a:xfrm>
            <a:off x="3246784" y="304801"/>
            <a:ext cx="849156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92D050"/>
                </a:solidFill>
              </a:rPr>
              <a:t># creating multiple plots in a single plot</a:t>
            </a:r>
          </a:p>
          <a:p>
            <a:r>
              <a:rPr lang="en-US" sz="2400" dirty="0"/>
              <a:t>sub1 = </a:t>
            </a:r>
            <a:r>
              <a:rPr lang="en-US" sz="2400" dirty="0" err="1"/>
              <a:t>plt.subplot</a:t>
            </a:r>
            <a:r>
              <a:rPr lang="en-US" sz="2400" dirty="0"/>
              <a:t>(2, 2, 1)</a:t>
            </a:r>
          </a:p>
          <a:p>
            <a:r>
              <a:rPr lang="en-US" sz="2400" dirty="0"/>
              <a:t>sub2 = </a:t>
            </a:r>
            <a:r>
              <a:rPr lang="en-US" sz="2400" dirty="0" err="1"/>
              <a:t>plt.subplot</a:t>
            </a:r>
            <a:r>
              <a:rPr lang="en-US" sz="2400" dirty="0"/>
              <a:t>(2, 2, 2)</a:t>
            </a:r>
          </a:p>
          <a:p>
            <a:r>
              <a:rPr lang="en-US" sz="2400" dirty="0"/>
              <a:t>sub3 = </a:t>
            </a:r>
            <a:r>
              <a:rPr lang="en-US" sz="2400" dirty="0" err="1"/>
              <a:t>plt.subplot</a:t>
            </a:r>
            <a:r>
              <a:rPr lang="en-US" sz="2400" dirty="0"/>
              <a:t>(2, 2, 3)</a:t>
            </a:r>
          </a:p>
          <a:p>
            <a:r>
              <a:rPr lang="en-US" sz="2400" dirty="0"/>
              <a:t>sub4 = </a:t>
            </a:r>
            <a:r>
              <a:rPr lang="en-US" sz="2400" dirty="0" err="1"/>
              <a:t>plt.subplot</a:t>
            </a:r>
            <a:r>
              <a:rPr lang="en-US" sz="2400" dirty="0"/>
              <a:t>(2, 2, 4)</a:t>
            </a:r>
          </a:p>
          <a:p>
            <a:r>
              <a:rPr lang="en-US" sz="2400" dirty="0"/>
              <a:t>  </a:t>
            </a:r>
          </a:p>
          <a:p>
            <a:r>
              <a:rPr lang="en-US" sz="2400" dirty="0"/>
              <a:t>sub1.plot(a, 'sb')</a:t>
            </a:r>
          </a:p>
          <a:p>
            <a:r>
              <a:rPr lang="en-US" sz="2400" dirty="0"/>
              <a:t>  </a:t>
            </a:r>
          </a:p>
          <a:p>
            <a:r>
              <a:rPr lang="en-US" sz="2400" dirty="0">
                <a:solidFill>
                  <a:srgbClr val="92D050"/>
                </a:solidFill>
              </a:rPr>
              <a:t># sets how the display subplot </a:t>
            </a:r>
          </a:p>
          <a:p>
            <a:r>
              <a:rPr lang="en-US" sz="2400" dirty="0">
                <a:solidFill>
                  <a:srgbClr val="92D050"/>
                </a:solidFill>
              </a:rPr>
              <a:t># x axis values advances by 1</a:t>
            </a:r>
          </a:p>
          <a:p>
            <a:r>
              <a:rPr lang="en-US" sz="2400" dirty="0">
                <a:solidFill>
                  <a:srgbClr val="92D050"/>
                </a:solidFill>
              </a:rPr>
              <a:t># within the specified range</a:t>
            </a:r>
          </a:p>
          <a:p>
            <a:r>
              <a:rPr lang="en-US" sz="2400" dirty="0"/>
              <a:t>sub1.set_xticks(list(range(0, 10, 1)))</a:t>
            </a:r>
          </a:p>
          <a:p>
            <a:r>
              <a:rPr lang="en-US" sz="2400" dirty="0"/>
              <a:t>sub1.set_title('1st Rep')</a:t>
            </a:r>
          </a:p>
          <a:p>
            <a:r>
              <a:rPr lang="en-US" sz="2400" dirty="0"/>
              <a:t>  </a:t>
            </a:r>
          </a:p>
          <a:p>
            <a:r>
              <a:rPr lang="en-US" sz="2400" dirty="0"/>
              <a:t>sub2.plot(b, 'or')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803AFB-273A-C688-BDCD-3E34A81F8397}"/>
              </a:ext>
            </a:extLst>
          </p:cNvPr>
          <p:cNvSpPr txBox="1">
            <a:spLocks/>
          </p:cNvSpPr>
          <p:nvPr/>
        </p:nvSpPr>
        <p:spPr>
          <a:xfrm>
            <a:off x="0" y="1469950"/>
            <a:ext cx="2892056" cy="2049427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/>
              <a:t>Example </a:t>
            </a:r>
          </a:p>
          <a:p>
            <a:r>
              <a:rPr lang="en-US" b="1" dirty="0"/>
              <a:t>Eight continued</a:t>
            </a:r>
          </a:p>
        </p:txBody>
      </p:sp>
    </p:spTree>
    <p:extLst>
      <p:ext uri="{BB962C8B-B14F-4D97-AF65-F5344CB8AC3E}">
        <p14:creationId xmlns:p14="http://schemas.microsoft.com/office/powerpoint/2010/main" val="2859236850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C631BF3-AD84-4442-A83A-A080DD2ADA20}"/>
              </a:ext>
            </a:extLst>
          </p:cNvPr>
          <p:cNvSpPr txBox="1"/>
          <p:nvPr/>
        </p:nvSpPr>
        <p:spPr>
          <a:xfrm>
            <a:off x="3274828" y="472945"/>
            <a:ext cx="8527312" cy="56938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92D050"/>
                </a:solidFill>
              </a:rPr>
              <a:t># sets how the display subplot x axis</a:t>
            </a:r>
          </a:p>
          <a:p>
            <a:r>
              <a:rPr lang="en-US" sz="2800" dirty="0">
                <a:solidFill>
                  <a:srgbClr val="92D050"/>
                </a:solidFill>
              </a:rPr>
              <a:t># values advances by 2 within the</a:t>
            </a:r>
          </a:p>
          <a:p>
            <a:r>
              <a:rPr lang="en-US" sz="2800" dirty="0">
                <a:solidFill>
                  <a:srgbClr val="92D050"/>
                </a:solidFill>
              </a:rPr>
              <a:t># specified range</a:t>
            </a:r>
          </a:p>
          <a:p>
            <a:r>
              <a:rPr lang="en-US" sz="2800" dirty="0"/>
              <a:t>sub2.set_xticks(list(range(0, 10, 2)))</a:t>
            </a:r>
          </a:p>
          <a:p>
            <a:r>
              <a:rPr lang="en-US" sz="2800" dirty="0"/>
              <a:t>sub2.set_title('2nd Rep')</a:t>
            </a:r>
          </a:p>
          <a:p>
            <a:r>
              <a:rPr lang="en-US" sz="2800" dirty="0"/>
              <a:t>  </a:t>
            </a:r>
          </a:p>
          <a:p>
            <a:r>
              <a:rPr lang="en-US" sz="2800" dirty="0">
                <a:solidFill>
                  <a:srgbClr val="92D050"/>
                </a:solidFill>
              </a:rPr>
              <a:t># can directly pass a list in the plot</a:t>
            </a:r>
          </a:p>
          <a:p>
            <a:r>
              <a:rPr lang="en-US" sz="2800" dirty="0">
                <a:solidFill>
                  <a:srgbClr val="92D050"/>
                </a:solidFill>
              </a:rPr>
              <a:t># function instead adding the reference</a:t>
            </a:r>
          </a:p>
          <a:p>
            <a:r>
              <a:rPr lang="en-US" sz="2800" dirty="0"/>
              <a:t>sub3.plot(list(range(0, 22, 3)), 'vg')</a:t>
            </a:r>
          </a:p>
          <a:p>
            <a:r>
              <a:rPr lang="en-US" sz="2800" dirty="0"/>
              <a:t>sub3.set_xticks(list(range(0, 10, 1)))</a:t>
            </a:r>
          </a:p>
          <a:p>
            <a:r>
              <a:rPr lang="en-US" sz="2800" dirty="0"/>
              <a:t>sub3.set_title('3rd Rep')</a:t>
            </a:r>
          </a:p>
          <a:p>
            <a:r>
              <a:rPr lang="en-US" sz="2800" dirty="0"/>
              <a:t>  </a:t>
            </a:r>
          </a:p>
          <a:p>
            <a:endParaRPr lang="en-US" sz="28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EE1341-559A-7833-46D1-92E9D90EDB9B}"/>
              </a:ext>
            </a:extLst>
          </p:cNvPr>
          <p:cNvSpPr txBox="1">
            <a:spLocks/>
          </p:cNvSpPr>
          <p:nvPr/>
        </p:nvSpPr>
        <p:spPr>
          <a:xfrm>
            <a:off x="0" y="1469950"/>
            <a:ext cx="2892056" cy="2049427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/>
              <a:t>Example </a:t>
            </a:r>
          </a:p>
          <a:p>
            <a:r>
              <a:rPr lang="en-US" b="1" dirty="0"/>
              <a:t>Eight continued</a:t>
            </a:r>
          </a:p>
        </p:txBody>
      </p:sp>
    </p:spTree>
    <p:extLst>
      <p:ext uri="{BB962C8B-B14F-4D97-AF65-F5344CB8AC3E}">
        <p14:creationId xmlns:p14="http://schemas.microsoft.com/office/powerpoint/2010/main" val="537367580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CEDA911-F7FE-45D2-B8FB-A14D6F68EBF3}"/>
              </a:ext>
            </a:extLst>
          </p:cNvPr>
          <p:cNvSpPr txBox="1"/>
          <p:nvPr/>
        </p:nvSpPr>
        <p:spPr>
          <a:xfrm>
            <a:off x="3200399" y="834888"/>
            <a:ext cx="8718699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sub4.plot(c, 'Dm')</a:t>
            </a:r>
          </a:p>
          <a:p>
            <a:r>
              <a:rPr lang="en-US" sz="2800" dirty="0"/>
              <a:t>  </a:t>
            </a:r>
          </a:p>
          <a:p>
            <a:r>
              <a:rPr lang="en-US" sz="2800" dirty="0">
                <a:solidFill>
                  <a:srgbClr val="92D050"/>
                </a:solidFill>
              </a:rPr>
              <a:t># similarly we can set the ticks for </a:t>
            </a:r>
          </a:p>
          <a:p>
            <a:r>
              <a:rPr lang="en-US" sz="2800" dirty="0">
                <a:solidFill>
                  <a:srgbClr val="92D050"/>
                </a:solidFill>
              </a:rPr>
              <a:t># the y-axis range(start(inclusive),</a:t>
            </a:r>
          </a:p>
          <a:p>
            <a:r>
              <a:rPr lang="en-US" sz="2800" dirty="0">
                <a:solidFill>
                  <a:srgbClr val="92D050"/>
                </a:solidFill>
              </a:rPr>
              <a:t># end(exclusive), step)</a:t>
            </a:r>
          </a:p>
          <a:p>
            <a:r>
              <a:rPr lang="en-US" sz="2800" dirty="0"/>
              <a:t>sub4.set_yticks(list(range(0, 24, 2)))</a:t>
            </a:r>
          </a:p>
          <a:p>
            <a:r>
              <a:rPr lang="en-US" sz="2800" dirty="0"/>
              <a:t>sub4.set_title('4th Rep')</a:t>
            </a:r>
          </a:p>
          <a:p>
            <a:r>
              <a:rPr lang="en-US" sz="2800" dirty="0"/>
              <a:t>  </a:t>
            </a:r>
          </a:p>
          <a:p>
            <a:r>
              <a:rPr lang="en-US" sz="2800" dirty="0">
                <a:solidFill>
                  <a:srgbClr val="92D050"/>
                </a:solidFill>
              </a:rPr>
              <a:t># without writing </a:t>
            </a:r>
            <a:r>
              <a:rPr lang="en-US" sz="2800" dirty="0" err="1">
                <a:solidFill>
                  <a:srgbClr val="92D050"/>
                </a:solidFill>
              </a:rPr>
              <a:t>plt.show</a:t>
            </a:r>
            <a:r>
              <a:rPr lang="en-US" sz="2800" dirty="0">
                <a:solidFill>
                  <a:srgbClr val="92D050"/>
                </a:solidFill>
              </a:rPr>
              <a:t>() no plot will be visible</a:t>
            </a:r>
          </a:p>
          <a:p>
            <a:r>
              <a:rPr lang="en-US" sz="2800" dirty="0" err="1"/>
              <a:t>plt.show</a:t>
            </a:r>
            <a:r>
              <a:rPr lang="en-US" sz="2800" dirty="0"/>
              <a:t>()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7DF5FC-EA86-61E2-DCD7-72E6CEEB96A4}"/>
              </a:ext>
            </a:extLst>
          </p:cNvPr>
          <p:cNvSpPr txBox="1">
            <a:spLocks/>
          </p:cNvSpPr>
          <p:nvPr/>
        </p:nvSpPr>
        <p:spPr>
          <a:xfrm>
            <a:off x="0" y="1469950"/>
            <a:ext cx="2892056" cy="2049427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/>
              <a:t>Example </a:t>
            </a:r>
          </a:p>
          <a:p>
            <a:r>
              <a:rPr lang="en-US" b="1" dirty="0"/>
              <a:t>Eight continued</a:t>
            </a:r>
          </a:p>
        </p:txBody>
      </p:sp>
    </p:spTree>
    <p:extLst>
      <p:ext uri="{BB962C8B-B14F-4D97-AF65-F5344CB8AC3E}">
        <p14:creationId xmlns:p14="http://schemas.microsoft.com/office/powerpoint/2010/main" val="4004971471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ADFD115-733C-41C0-9E79-99B4533CCC93}"/>
              </a:ext>
            </a:extLst>
          </p:cNvPr>
          <p:cNvSpPr txBox="1"/>
          <p:nvPr/>
        </p:nvSpPr>
        <p:spPr>
          <a:xfrm>
            <a:off x="3072810" y="161812"/>
            <a:ext cx="8777100" cy="65556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import </a:t>
            </a:r>
            <a:r>
              <a:rPr lang="en-US" sz="2800" dirty="0" err="1"/>
              <a:t>matplotlib.pyplot</a:t>
            </a:r>
            <a:r>
              <a:rPr lang="en-US" sz="2800" dirty="0"/>
              <a:t> as </a:t>
            </a:r>
            <a:r>
              <a:rPr lang="en-US" sz="2800" dirty="0" err="1"/>
              <a:t>plt</a:t>
            </a:r>
            <a:endParaRPr lang="en-US" sz="2800" dirty="0"/>
          </a:p>
          <a:p>
            <a:r>
              <a:rPr lang="en-US" sz="2800" dirty="0"/>
              <a:t> </a:t>
            </a:r>
          </a:p>
          <a:p>
            <a:r>
              <a:rPr lang="en-US" sz="2800" dirty="0">
                <a:solidFill>
                  <a:srgbClr val="92D050"/>
                </a:solidFill>
              </a:rPr>
              <a:t># line 1 points</a:t>
            </a:r>
          </a:p>
          <a:p>
            <a:r>
              <a:rPr lang="en-US" sz="2800" dirty="0"/>
              <a:t>x1 = [1,2,3]</a:t>
            </a:r>
          </a:p>
          <a:p>
            <a:r>
              <a:rPr lang="en-US" sz="2800" dirty="0"/>
              <a:t>y1 = [2,4,1]</a:t>
            </a:r>
          </a:p>
          <a:p>
            <a:endParaRPr lang="en-US" sz="2800" dirty="0"/>
          </a:p>
          <a:p>
            <a:r>
              <a:rPr lang="en-US" sz="2800" dirty="0">
                <a:solidFill>
                  <a:srgbClr val="92D050"/>
                </a:solidFill>
              </a:rPr>
              <a:t># plotting the line 1 points</a:t>
            </a:r>
          </a:p>
          <a:p>
            <a:r>
              <a:rPr lang="en-US" sz="2800" dirty="0" err="1"/>
              <a:t>plt.plot</a:t>
            </a:r>
            <a:r>
              <a:rPr lang="en-US" sz="2800" dirty="0"/>
              <a:t>(x1, y1, label = "line 1")</a:t>
            </a:r>
          </a:p>
          <a:p>
            <a:r>
              <a:rPr lang="en-US" sz="2800" dirty="0"/>
              <a:t> </a:t>
            </a:r>
          </a:p>
          <a:p>
            <a:r>
              <a:rPr lang="en-US" sz="2800" dirty="0">
                <a:solidFill>
                  <a:srgbClr val="92D050"/>
                </a:solidFill>
              </a:rPr>
              <a:t># line 2 points</a:t>
            </a:r>
          </a:p>
          <a:p>
            <a:r>
              <a:rPr lang="en-US" sz="2800" dirty="0"/>
              <a:t>x2 = [1,2,3]</a:t>
            </a:r>
          </a:p>
          <a:p>
            <a:r>
              <a:rPr lang="en-US" sz="2800" dirty="0"/>
              <a:t>y2 = [4,1,3]</a:t>
            </a:r>
          </a:p>
          <a:p>
            <a:endParaRPr lang="en-US" sz="2800" dirty="0"/>
          </a:p>
          <a:p>
            <a:r>
              <a:rPr lang="en-US" sz="2800" dirty="0">
                <a:solidFill>
                  <a:srgbClr val="92D050"/>
                </a:solidFill>
              </a:rPr>
              <a:t># plotting the line 2 points</a:t>
            </a:r>
          </a:p>
          <a:p>
            <a:r>
              <a:rPr lang="en-US" sz="2800" dirty="0" err="1"/>
              <a:t>plt.plot</a:t>
            </a:r>
            <a:r>
              <a:rPr lang="en-US" sz="2800" dirty="0"/>
              <a:t>(x2, y2, label = "line 2") 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4A51CD2-2C8F-43FA-B86E-E254F346CD56}"/>
              </a:ext>
            </a:extLst>
          </p:cNvPr>
          <p:cNvSpPr txBox="1">
            <a:spLocks/>
          </p:cNvSpPr>
          <p:nvPr/>
        </p:nvSpPr>
        <p:spPr>
          <a:xfrm>
            <a:off x="0" y="2171700"/>
            <a:ext cx="2488019" cy="12573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/>
              <a:t>Example </a:t>
            </a:r>
          </a:p>
          <a:p>
            <a:r>
              <a:rPr lang="en-US" b="1" dirty="0"/>
              <a:t>Nine</a:t>
            </a:r>
          </a:p>
        </p:txBody>
      </p:sp>
    </p:spTree>
    <p:extLst>
      <p:ext uri="{BB962C8B-B14F-4D97-AF65-F5344CB8AC3E}">
        <p14:creationId xmlns:p14="http://schemas.microsoft.com/office/powerpoint/2010/main" val="983980256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55C2929-CE04-4F3C-A3D5-B582AC8B91DE}"/>
              </a:ext>
            </a:extLst>
          </p:cNvPr>
          <p:cNvSpPr txBox="1"/>
          <p:nvPr/>
        </p:nvSpPr>
        <p:spPr>
          <a:xfrm>
            <a:off x="3327836" y="226673"/>
            <a:ext cx="8453037" cy="61247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92D050"/>
                </a:solidFill>
              </a:rPr>
              <a:t># naming the x axis</a:t>
            </a:r>
          </a:p>
          <a:p>
            <a:r>
              <a:rPr lang="en-US" sz="2800" dirty="0" err="1"/>
              <a:t>plt.xlabel</a:t>
            </a:r>
            <a:r>
              <a:rPr lang="en-US" sz="2800" dirty="0"/>
              <a:t>('x - axis’)</a:t>
            </a:r>
          </a:p>
          <a:p>
            <a:endParaRPr lang="en-US" sz="2800" dirty="0"/>
          </a:p>
          <a:p>
            <a:r>
              <a:rPr lang="en-US" sz="2800" dirty="0">
                <a:solidFill>
                  <a:srgbClr val="92D050"/>
                </a:solidFill>
              </a:rPr>
              <a:t># naming the y axis</a:t>
            </a:r>
          </a:p>
          <a:p>
            <a:r>
              <a:rPr lang="en-US" sz="2800" dirty="0" err="1"/>
              <a:t>plt.ylabel</a:t>
            </a:r>
            <a:r>
              <a:rPr lang="en-US" sz="2800" dirty="0"/>
              <a:t>('y - axis’)</a:t>
            </a:r>
          </a:p>
          <a:p>
            <a:endParaRPr lang="en-US" sz="2800" dirty="0"/>
          </a:p>
          <a:p>
            <a:r>
              <a:rPr lang="en-US" sz="2800" dirty="0">
                <a:solidFill>
                  <a:srgbClr val="92D050"/>
                </a:solidFill>
              </a:rPr>
              <a:t># giving a title to my graph</a:t>
            </a:r>
          </a:p>
          <a:p>
            <a:r>
              <a:rPr lang="en-US" sz="2800" dirty="0" err="1"/>
              <a:t>plt.title</a:t>
            </a:r>
            <a:r>
              <a:rPr lang="en-US" sz="2800" dirty="0"/>
              <a:t>('Two lines on same graph!')</a:t>
            </a:r>
          </a:p>
          <a:p>
            <a:r>
              <a:rPr lang="en-US" sz="2800" dirty="0"/>
              <a:t> </a:t>
            </a:r>
          </a:p>
          <a:p>
            <a:r>
              <a:rPr lang="en-US" sz="2800" dirty="0">
                <a:solidFill>
                  <a:srgbClr val="92D050"/>
                </a:solidFill>
              </a:rPr>
              <a:t># show a legend on the plot</a:t>
            </a:r>
          </a:p>
          <a:p>
            <a:r>
              <a:rPr lang="en-US" sz="2800" dirty="0" err="1"/>
              <a:t>plt.legend</a:t>
            </a:r>
            <a:r>
              <a:rPr lang="en-US" sz="2800" dirty="0"/>
              <a:t>()</a:t>
            </a:r>
          </a:p>
          <a:p>
            <a:r>
              <a:rPr lang="en-US" sz="2800" dirty="0"/>
              <a:t> </a:t>
            </a:r>
          </a:p>
          <a:p>
            <a:r>
              <a:rPr lang="en-US" sz="2800" dirty="0">
                <a:solidFill>
                  <a:srgbClr val="92D050"/>
                </a:solidFill>
              </a:rPr>
              <a:t># function to show the plot</a:t>
            </a:r>
          </a:p>
          <a:p>
            <a:r>
              <a:rPr lang="en-US" sz="2800" dirty="0" err="1"/>
              <a:t>plt.show</a:t>
            </a:r>
            <a:r>
              <a:rPr lang="en-US" sz="2800" dirty="0"/>
              <a:t>()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3866C2DA-B7B8-489E-8477-2DBCA63BC25F}"/>
                  </a:ext>
                </a:extLst>
              </p14:cNvPr>
              <p14:cNvContentPartPr/>
              <p14:nvPr/>
            </p14:nvContentPartPr>
            <p14:xfrm>
              <a:off x="1027080" y="5822280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3866C2DA-B7B8-489E-8477-2DBCA63BC25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17720" y="5812920"/>
                <a:ext cx="19080" cy="1908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Title 1">
            <a:extLst>
              <a:ext uri="{FF2B5EF4-FFF2-40B4-BE49-F238E27FC236}">
                <a16:creationId xmlns:a16="http://schemas.microsoft.com/office/drawing/2014/main" id="{A93C5635-27E6-6D71-9115-353ED20F3475}"/>
              </a:ext>
            </a:extLst>
          </p:cNvPr>
          <p:cNvSpPr txBox="1">
            <a:spLocks/>
          </p:cNvSpPr>
          <p:nvPr/>
        </p:nvSpPr>
        <p:spPr>
          <a:xfrm>
            <a:off x="0" y="2171700"/>
            <a:ext cx="2880703" cy="2633856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/>
              <a:t>Example </a:t>
            </a:r>
          </a:p>
          <a:p>
            <a:r>
              <a:rPr lang="en-US" b="1" dirty="0"/>
              <a:t>Nine</a:t>
            </a:r>
          </a:p>
          <a:p>
            <a:r>
              <a:rPr lang="en-US" b="1" dirty="0"/>
              <a:t>Continued</a:t>
            </a:r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078219765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D93F14-6999-4515-9229-D4180A2A8F27}"/>
              </a:ext>
            </a:extLst>
          </p:cNvPr>
          <p:cNvSpPr txBox="1">
            <a:spLocks/>
          </p:cNvSpPr>
          <p:nvPr/>
        </p:nvSpPr>
        <p:spPr>
          <a:xfrm>
            <a:off x="-326584" y="552250"/>
            <a:ext cx="4116706" cy="12573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/>
              <a:t>Example </a:t>
            </a:r>
          </a:p>
          <a:p>
            <a:r>
              <a:rPr lang="en-US" b="1" dirty="0"/>
              <a:t>Ten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575D44-0FD6-450A-9C47-594CE1F2EB66}"/>
              </a:ext>
            </a:extLst>
          </p:cNvPr>
          <p:cNvSpPr txBox="1"/>
          <p:nvPr/>
        </p:nvSpPr>
        <p:spPr>
          <a:xfrm>
            <a:off x="2570922" y="1809550"/>
            <a:ext cx="9395791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import </a:t>
            </a:r>
            <a:r>
              <a:rPr lang="en-US" sz="2800" dirty="0" err="1"/>
              <a:t>matplotlib.pyplot</a:t>
            </a:r>
            <a:r>
              <a:rPr lang="en-US" sz="2800" dirty="0"/>
              <a:t> as </a:t>
            </a:r>
            <a:r>
              <a:rPr lang="en-US" sz="2800" dirty="0" err="1"/>
              <a:t>plt</a:t>
            </a:r>
            <a:endParaRPr lang="en-US" sz="2800" dirty="0"/>
          </a:p>
          <a:p>
            <a:r>
              <a:rPr lang="en-US" sz="2800" dirty="0"/>
              <a:t> </a:t>
            </a:r>
          </a:p>
          <a:p>
            <a:r>
              <a:rPr lang="en-US" sz="2800" dirty="0">
                <a:solidFill>
                  <a:srgbClr val="92D050"/>
                </a:solidFill>
              </a:rPr>
              <a:t># x axis values</a:t>
            </a:r>
          </a:p>
          <a:p>
            <a:r>
              <a:rPr lang="en-US" sz="2800" dirty="0"/>
              <a:t>x = [1,2,3,4,5,6]</a:t>
            </a:r>
          </a:p>
          <a:p>
            <a:r>
              <a:rPr lang="en-US" sz="2800" dirty="0">
                <a:solidFill>
                  <a:srgbClr val="92D050"/>
                </a:solidFill>
              </a:rPr>
              <a:t># corresponding y axis values</a:t>
            </a:r>
          </a:p>
          <a:p>
            <a:r>
              <a:rPr lang="en-US" sz="2800" dirty="0"/>
              <a:t>y = [2,4,1,5,2,6]</a:t>
            </a:r>
          </a:p>
          <a:p>
            <a:r>
              <a:rPr lang="en-US" sz="2800" dirty="0"/>
              <a:t> </a:t>
            </a:r>
          </a:p>
          <a:p>
            <a:r>
              <a:rPr lang="en-US" sz="2800" dirty="0">
                <a:solidFill>
                  <a:srgbClr val="92D050"/>
                </a:solidFill>
              </a:rPr>
              <a:t># plotting the points</a:t>
            </a:r>
          </a:p>
          <a:p>
            <a:r>
              <a:rPr lang="en-US" sz="2800" dirty="0" err="1"/>
              <a:t>plt.plot</a:t>
            </a:r>
            <a:r>
              <a:rPr lang="en-US" sz="2800" dirty="0"/>
              <a:t>(x, y, color='green', </a:t>
            </a:r>
            <a:r>
              <a:rPr lang="en-US" sz="2800" dirty="0" err="1"/>
              <a:t>linestyle</a:t>
            </a:r>
            <a:r>
              <a:rPr lang="en-US" sz="2800" dirty="0"/>
              <a:t>='dashed', linewidth = 3,</a:t>
            </a:r>
          </a:p>
          <a:p>
            <a:r>
              <a:rPr lang="en-US" sz="2800" dirty="0"/>
              <a:t>         marker='o', </a:t>
            </a:r>
            <a:r>
              <a:rPr lang="en-US" sz="2800" dirty="0" err="1"/>
              <a:t>markerfacecolor</a:t>
            </a:r>
            <a:r>
              <a:rPr lang="en-US" sz="2800" dirty="0"/>
              <a:t>='blue', </a:t>
            </a:r>
            <a:r>
              <a:rPr lang="en-US" sz="2800" dirty="0" err="1"/>
              <a:t>markersize</a:t>
            </a:r>
            <a:r>
              <a:rPr lang="en-US" sz="2800" dirty="0"/>
              <a:t>=12)</a:t>
            </a:r>
          </a:p>
          <a:p>
            <a:r>
              <a:rPr lang="en-US" sz="2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10526547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7E3BC8D-C5CC-498B-9476-AA87764983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6939" y="9939"/>
            <a:ext cx="6848061" cy="6848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339796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6854F5-C267-4220-AAE1-6D7ECB50714B}"/>
              </a:ext>
            </a:extLst>
          </p:cNvPr>
          <p:cNvSpPr txBox="1"/>
          <p:nvPr/>
        </p:nvSpPr>
        <p:spPr>
          <a:xfrm>
            <a:off x="2676939" y="366623"/>
            <a:ext cx="8507896" cy="61247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92D050"/>
                </a:solidFill>
              </a:rPr>
              <a:t># setting x and y axis range</a:t>
            </a:r>
          </a:p>
          <a:p>
            <a:r>
              <a:rPr lang="en-US" sz="2800" dirty="0" err="1"/>
              <a:t>plt.ylim</a:t>
            </a:r>
            <a:r>
              <a:rPr lang="en-US" sz="2800" dirty="0"/>
              <a:t>(1,8)</a:t>
            </a:r>
          </a:p>
          <a:p>
            <a:r>
              <a:rPr lang="en-US" sz="2800" dirty="0" err="1"/>
              <a:t>plt.xlim</a:t>
            </a:r>
            <a:r>
              <a:rPr lang="en-US" sz="2800" dirty="0"/>
              <a:t>(1,8)</a:t>
            </a:r>
          </a:p>
          <a:p>
            <a:r>
              <a:rPr lang="en-US" sz="2800" dirty="0"/>
              <a:t> </a:t>
            </a:r>
          </a:p>
          <a:p>
            <a:r>
              <a:rPr lang="en-US" sz="2800" dirty="0">
                <a:solidFill>
                  <a:srgbClr val="92D050"/>
                </a:solidFill>
              </a:rPr>
              <a:t># naming the x axis</a:t>
            </a:r>
          </a:p>
          <a:p>
            <a:r>
              <a:rPr lang="en-US" sz="2800" dirty="0" err="1"/>
              <a:t>plt.xlabel</a:t>
            </a:r>
            <a:r>
              <a:rPr lang="en-US" sz="2800" dirty="0"/>
              <a:t>('x - axis')</a:t>
            </a:r>
          </a:p>
          <a:p>
            <a:r>
              <a:rPr lang="en-US" sz="2800" dirty="0">
                <a:solidFill>
                  <a:srgbClr val="92D050"/>
                </a:solidFill>
              </a:rPr>
              <a:t># naming the y axis</a:t>
            </a:r>
          </a:p>
          <a:p>
            <a:r>
              <a:rPr lang="en-US" sz="2800" dirty="0" err="1"/>
              <a:t>plt.ylabel</a:t>
            </a:r>
            <a:r>
              <a:rPr lang="en-US" sz="2800" dirty="0"/>
              <a:t>('y - axis')</a:t>
            </a:r>
          </a:p>
          <a:p>
            <a:r>
              <a:rPr lang="en-US" sz="2800" dirty="0"/>
              <a:t> </a:t>
            </a:r>
          </a:p>
          <a:p>
            <a:r>
              <a:rPr lang="en-US" sz="2800" dirty="0">
                <a:solidFill>
                  <a:srgbClr val="92D050"/>
                </a:solidFill>
              </a:rPr>
              <a:t># giving a title to my graph</a:t>
            </a:r>
          </a:p>
          <a:p>
            <a:r>
              <a:rPr lang="en-US" sz="2800" dirty="0" err="1"/>
              <a:t>plt.title</a:t>
            </a:r>
            <a:r>
              <a:rPr lang="en-US" sz="2800" dirty="0"/>
              <a:t>('Some cool customizations!')</a:t>
            </a:r>
          </a:p>
          <a:p>
            <a:r>
              <a:rPr lang="en-US" sz="2800" dirty="0"/>
              <a:t> </a:t>
            </a:r>
          </a:p>
          <a:p>
            <a:r>
              <a:rPr lang="en-US" sz="2800" dirty="0">
                <a:solidFill>
                  <a:srgbClr val="92D050"/>
                </a:solidFill>
              </a:rPr>
              <a:t># function to show the plot</a:t>
            </a:r>
          </a:p>
          <a:p>
            <a:r>
              <a:rPr lang="en-US" sz="2800" dirty="0" err="1"/>
              <a:t>plt.show</a:t>
            </a:r>
            <a:r>
              <a:rPr lang="en-US" sz="2800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794027573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360D54-F771-4DC6-B2AB-1AB95ED29B2D}"/>
              </a:ext>
            </a:extLst>
          </p:cNvPr>
          <p:cNvSpPr txBox="1"/>
          <p:nvPr/>
        </p:nvSpPr>
        <p:spPr>
          <a:xfrm>
            <a:off x="3511826" y="1473658"/>
            <a:ext cx="7938052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import </a:t>
            </a:r>
            <a:r>
              <a:rPr lang="en-US" sz="2800" dirty="0" err="1"/>
              <a:t>matplotlib.pyplot</a:t>
            </a:r>
            <a:r>
              <a:rPr lang="en-US" sz="2800" dirty="0"/>
              <a:t> as </a:t>
            </a:r>
            <a:r>
              <a:rPr lang="en-US" sz="2800" dirty="0" err="1"/>
              <a:t>plt</a:t>
            </a:r>
            <a:endParaRPr lang="en-US" sz="2800" dirty="0"/>
          </a:p>
          <a:p>
            <a:r>
              <a:rPr lang="en-US" sz="2800" dirty="0"/>
              <a:t> </a:t>
            </a:r>
          </a:p>
          <a:p>
            <a:r>
              <a:rPr lang="en-US" sz="2800" dirty="0">
                <a:solidFill>
                  <a:srgbClr val="92D050"/>
                </a:solidFill>
              </a:rPr>
              <a:t># x-coordinates of left sides of bars</a:t>
            </a:r>
          </a:p>
          <a:p>
            <a:r>
              <a:rPr lang="en-US" sz="2800" dirty="0"/>
              <a:t>left = [1, 2, 3, 4, 5]</a:t>
            </a:r>
          </a:p>
          <a:p>
            <a:r>
              <a:rPr lang="en-US" sz="2800" dirty="0"/>
              <a:t> </a:t>
            </a:r>
          </a:p>
          <a:p>
            <a:r>
              <a:rPr lang="en-US" sz="2800" dirty="0">
                <a:solidFill>
                  <a:srgbClr val="92D050"/>
                </a:solidFill>
              </a:rPr>
              <a:t># heights of bars</a:t>
            </a:r>
          </a:p>
          <a:p>
            <a:r>
              <a:rPr lang="en-US" sz="2800" dirty="0"/>
              <a:t>height = [10, 24, 36, 40, 5]</a:t>
            </a:r>
          </a:p>
          <a:p>
            <a:r>
              <a:rPr lang="en-US" sz="2800" dirty="0"/>
              <a:t> </a:t>
            </a:r>
          </a:p>
          <a:p>
            <a:r>
              <a:rPr lang="en-US" sz="2800" dirty="0">
                <a:solidFill>
                  <a:srgbClr val="92D050"/>
                </a:solidFill>
              </a:rPr>
              <a:t># labels for bars</a:t>
            </a:r>
          </a:p>
          <a:p>
            <a:r>
              <a:rPr lang="en-US" sz="2800" dirty="0" err="1"/>
              <a:t>tick_label</a:t>
            </a:r>
            <a:r>
              <a:rPr lang="en-US" sz="2800" dirty="0"/>
              <a:t> = ['one', 'two', 'three', 'four', 'five']</a:t>
            </a:r>
          </a:p>
          <a:p>
            <a:r>
              <a:rPr lang="en-US" sz="2800" dirty="0"/>
              <a:t> 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FB54C75-0302-4988-A155-9CDF336B58D7}"/>
              </a:ext>
            </a:extLst>
          </p:cNvPr>
          <p:cNvSpPr txBox="1">
            <a:spLocks/>
          </p:cNvSpPr>
          <p:nvPr/>
        </p:nvSpPr>
        <p:spPr>
          <a:xfrm>
            <a:off x="-326584" y="552250"/>
            <a:ext cx="4116706" cy="12573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/>
              <a:t>Example </a:t>
            </a:r>
          </a:p>
          <a:p>
            <a:r>
              <a:rPr lang="en-US" b="1" dirty="0"/>
              <a:t>Eleven</a:t>
            </a:r>
          </a:p>
        </p:txBody>
      </p:sp>
    </p:spTree>
    <p:extLst>
      <p:ext uri="{BB962C8B-B14F-4D97-AF65-F5344CB8AC3E}">
        <p14:creationId xmlns:p14="http://schemas.microsoft.com/office/powerpoint/2010/main" val="4057278326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4FEF96C-2F05-475A-8D44-E4D8FC7CF12D}"/>
              </a:ext>
            </a:extLst>
          </p:cNvPr>
          <p:cNvSpPr txBox="1"/>
          <p:nvPr/>
        </p:nvSpPr>
        <p:spPr>
          <a:xfrm>
            <a:off x="3101009" y="715618"/>
            <a:ext cx="8083826" cy="56938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92D050"/>
                </a:solidFill>
              </a:rPr>
              <a:t># plotting a bar chart</a:t>
            </a:r>
          </a:p>
          <a:p>
            <a:r>
              <a:rPr lang="en-US" sz="2800" dirty="0" err="1"/>
              <a:t>plt.bar</a:t>
            </a:r>
            <a:r>
              <a:rPr lang="en-US" sz="2800" dirty="0"/>
              <a:t>(left, height, </a:t>
            </a:r>
            <a:r>
              <a:rPr lang="en-US" sz="2800" dirty="0" err="1"/>
              <a:t>tick_label</a:t>
            </a:r>
            <a:r>
              <a:rPr lang="en-US" sz="2800" dirty="0"/>
              <a:t> = </a:t>
            </a:r>
            <a:r>
              <a:rPr lang="en-US" sz="2800" dirty="0" err="1"/>
              <a:t>tick_label</a:t>
            </a:r>
            <a:r>
              <a:rPr lang="en-US" sz="2800" dirty="0"/>
              <a:t>,</a:t>
            </a:r>
          </a:p>
          <a:p>
            <a:r>
              <a:rPr lang="en-US" sz="2800" dirty="0"/>
              <a:t>        width = 0.8, color = ['red', 'green'])</a:t>
            </a:r>
          </a:p>
          <a:p>
            <a:r>
              <a:rPr lang="en-US" sz="2800" dirty="0"/>
              <a:t> </a:t>
            </a:r>
          </a:p>
          <a:p>
            <a:r>
              <a:rPr lang="en-US" sz="2800" dirty="0">
                <a:solidFill>
                  <a:srgbClr val="92D050"/>
                </a:solidFill>
              </a:rPr>
              <a:t># naming the x-axis</a:t>
            </a:r>
          </a:p>
          <a:p>
            <a:r>
              <a:rPr lang="en-US" sz="2800" dirty="0" err="1"/>
              <a:t>plt.xlabel</a:t>
            </a:r>
            <a:r>
              <a:rPr lang="en-US" sz="2800" dirty="0"/>
              <a:t>('x - axis')</a:t>
            </a:r>
          </a:p>
          <a:p>
            <a:r>
              <a:rPr lang="en-US" sz="2800" dirty="0">
                <a:solidFill>
                  <a:srgbClr val="92D050"/>
                </a:solidFill>
              </a:rPr>
              <a:t># naming the y-axis</a:t>
            </a:r>
          </a:p>
          <a:p>
            <a:r>
              <a:rPr lang="en-US" sz="2800" dirty="0" err="1"/>
              <a:t>plt.ylabel</a:t>
            </a:r>
            <a:r>
              <a:rPr lang="en-US" sz="2800" dirty="0"/>
              <a:t>('y - axis')</a:t>
            </a:r>
          </a:p>
          <a:p>
            <a:r>
              <a:rPr lang="en-US" sz="2800" dirty="0">
                <a:solidFill>
                  <a:srgbClr val="92D050"/>
                </a:solidFill>
              </a:rPr>
              <a:t># plot title</a:t>
            </a:r>
          </a:p>
          <a:p>
            <a:r>
              <a:rPr lang="en-US" sz="2800" dirty="0" err="1"/>
              <a:t>plt.title</a:t>
            </a:r>
            <a:r>
              <a:rPr lang="en-US" sz="2800" dirty="0"/>
              <a:t>('My bar chart!')</a:t>
            </a:r>
          </a:p>
          <a:p>
            <a:r>
              <a:rPr lang="en-US" sz="2800" dirty="0"/>
              <a:t> </a:t>
            </a:r>
          </a:p>
          <a:p>
            <a:r>
              <a:rPr lang="en-US" sz="2800" dirty="0">
                <a:solidFill>
                  <a:srgbClr val="92D050"/>
                </a:solidFill>
              </a:rPr>
              <a:t># function to show the plot</a:t>
            </a:r>
          </a:p>
          <a:p>
            <a:r>
              <a:rPr lang="en-US" sz="2800" dirty="0" err="1"/>
              <a:t>plt.show</a:t>
            </a:r>
            <a:r>
              <a:rPr lang="en-US" sz="2800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112478080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5E6D89-856A-4310-9774-990618EC8082}"/>
              </a:ext>
            </a:extLst>
          </p:cNvPr>
          <p:cNvSpPr txBox="1">
            <a:spLocks/>
          </p:cNvSpPr>
          <p:nvPr/>
        </p:nvSpPr>
        <p:spPr>
          <a:xfrm>
            <a:off x="-326584" y="552250"/>
            <a:ext cx="4116706" cy="12573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/>
              <a:t>Example </a:t>
            </a:r>
          </a:p>
          <a:p>
            <a:r>
              <a:rPr lang="en-US" b="1" dirty="0"/>
              <a:t>Twelve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D5984F4-F6C2-48FD-A278-5E885EA964A4}"/>
              </a:ext>
            </a:extLst>
          </p:cNvPr>
          <p:cNvSpPr txBox="1"/>
          <p:nvPr/>
        </p:nvSpPr>
        <p:spPr>
          <a:xfrm>
            <a:off x="3790122" y="611884"/>
            <a:ext cx="8014252" cy="56938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import </a:t>
            </a:r>
            <a:r>
              <a:rPr lang="en-US" sz="2800" dirty="0" err="1"/>
              <a:t>matplotlib.pyplot</a:t>
            </a:r>
            <a:r>
              <a:rPr lang="en-US" sz="2800" dirty="0"/>
              <a:t> as </a:t>
            </a:r>
            <a:r>
              <a:rPr lang="en-US" sz="2800" dirty="0" err="1"/>
              <a:t>plt</a:t>
            </a:r>
            <a:endParaRPr lang="en-US" sz="2800" dirty="0"/>
          </a:p>
          <a:p>
            <a:r>
              <a:rPr lang="en-US" sz="2800" dirty="0"/>
              <a:t> </a:t>
            </a:r>
          </a:p>
          <a:p>
            <a:r>
              <a:rPr lang="en-US" sz="2800" dirty="0">
                <a:solidFill>
                  <a:srgbClr val="92D050"/>
                </a:solidFill>
              </a:rPr>
              <a:t># frequencies</a:t>
            </a:r>
          </a:p>
          <a:p>
            <a:r>
              <a:rPr lang="en-US" sz="2800" dirty="0"/>
              <a:t>ages = [2,5,70,40,30,45,50,45,43,40,44,</a:t>
            </a:r>
          </a:p>
          <a:p>
            <a:r>
              <a:rPr lang="en-US" sz="2800" dirty="0"/>
              <a:t>        60,7,13,57,18,90,77,32,21,20,40]</a:t>
            </a:r>
          </a:p>
          <a:p>
            <a:r>
              <a:rPr lang="en-US" sz="2800" dirty="0"/>
              <a:t> </a:t>
            </a:r>
          </a:p>
          <a:p>
            <a:r>
              <a:rPr lang="en-US" sz="2800" dirty="0">
                <a:solidFill>
                  <a:srgbClr val="92D050"/>
                </a:solidFill>
              </a:rPr>
              <a:t># setting the ranges and no. of intervals</a:t>
            </a:r>
          </a:p>
          <a:p>
            <a:r>
              <a:rPr lang="en-US" sz="2800" dirty="0"/>
              <a:t>range = (0, 100)</a:t>
            </a:r>
          </a:p>
          <a:p>
            <a:r>
              <a:rPr lang="en-US" sz="2800" dirty="0"/>
              <a:t>bins = 10 </a:t>
            </a:r>
          </a:p>
          <a:p>
            <a:r>
              <a:rPr lang="en-US" sz="2800" dirty="0"/>
              <a:t> </a:t>
            </a:r>
          </a:p>
          <a:p>
            <a:r>
              <a:rPr lang="en-US" sz="2800" dirty="0">
                <a:solidFill>
                  <a:srgbClr val="92D050"/>
                </a:solidFill>
              </a:rPr>
              <a:t># plotting a histogram</a:t>
            </a:r>
          </a:p>
          <a:p>
            <a:r>
              <a:rPr lang="en-US" sz="2800" dirty="0" err="1"/>
              <a:t>plt.hist</a:t>
            </a:r>
            <a:r>
              <a:rPr lang="en-US" sz="2800" dirty="0"/>
              <a:t>(ages, bins, range, color = 'green',</a:t>
            </a:r>
          </a:p>
          <a:p>
            <a:r>
              <a:rPr lang="en-US" sz="2800" dirty="0"/>
              <a:t>        </a:t>
            </a:r>
            <a:r>
              <a:rPr lang="en-US" sz="2800" dirty="0" err="1"/>
              <a:t>histtype</a:t>
            </a:r>
            <a:r>
              <a:rPr lang="en-US" sz="2800" dirty="0"/>
              <a:t> = 'bar', </a:t>
            </a:r>
            <a:r>
              <a:rPr lang="en-US" sz="2800" dirty="0" err="1"/>
              <a:t>rwidth</a:t>
            </a:r>
            <a:r>
              <a:rPr lang="en-US" sz="2800" dirty="0"/>
              <a:t> = 0.8)</a:t>
            </a:r>
          </a:p>
        </p:txBody>
      </p:sp>
    </p:spTree>
    <p:extLst>
      <p:ext uri="{BB962C8B-B14F-4D97-AF65-F5344CB8AC3E}">
        <p14:creationId xmlns:p14="http://schemas.microsoft.com/office/powerpoint/2010/main" val="4165365896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A4BF5E7-82C9-46BD-B650-EBA33613D7C1}"/>
              </a:ext>
            </a:extLst>
          </p:cNvPr>
          <p:cNvSpPr txBox="1"/>
          <p:nvPr/>
        </p:nvSpPr>
        <p:spPr>
          <a:xfrm>
            <a:off x="3498573" y="1238505"/>
            <a:ext cx="7076661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92D050"/>
                </a:solidFill>
              </a:rPr>
              <a:t># x-axis label</a:t>
            </a:r>
          </a:p>
          <a:p>
            <a:r>
              <a:rPr lang="en-US" sz="2800" dirty="0" err="1"/>
              <a:t>plt.xlabel</a:t>
            </a:r>
            <a:r>
              <a:rPr lang="en-US" sz="2800" dirty="0"/>
              <a:t>('age')</a:t>
            </a:r>
          </a:p>
          <a:p>
            <a:r>
              <a:rPr lang="en-US" sz="2800" dirty="0">
                <a:solidFill>
                  <a:srgbClr val="92D050"/>
                </a:solidFill>
              </a:rPr>
              <a:t># frequency label</a:t>
            </a:r>
          </a:p>
          <a:p>
            <a:r>
              <a:rPr lang="en-US" sz="2800" dirty="0" err="1"/>
              <a:t>plt.ylabel</a:t>
            </a:r>
            <a:r>
              <a:rPr lang="en-US" sz="2800" dirty="0"/>
              <a:t>('No. of people')</a:t>
            </a:r>
          </a:p>
          <a:p>
            <a:r>
              <a:rPr lang="en-US" sz="2800" dirty="0">
                <a:solidFill>
                  <a:srgbClr val="92D050"/>
                </a:solidFill>
              </a:rPr>
              <a:t># plot title</a:t>
            </a:r>
          </a:p>
          <a:p>
            <a:r>
              <a:rPr lang="en-US" sz="2800" dirty="0" err="1"/>
              <a:t>plt.title</a:t>
            </a:r>
            <a:r>
              <a:rPr lang="en-US" sz="2800" dirty="0"/>
              <a:t>('My histogram')</a:t>
            </a:r>
          </a:p>
          <a:p>
            <a:r>
              <a:rPr lang="en-US" sz="2800" dirty="0"/>
              <a:t> </a:t>
            </a:r>
          </a:p>
          <a:p>
            <a:r>
              <a:rPr lang="en-US" sz="2800" dirty="0">
                <a:solidFill>
                  <a:srgbClr val="92D050"/>
                </a:solidFill>
              </a:rPr>
              <a:t># function to show the plot</a:t>
            </a:r>
          </a:p>
          <a:p>
            <a:r>
              <a:rPr lang="en-US" sz="2800" dirty="0" err="1"/>
              <a:t>plt.show</a:t>
            </a:r>
            <a:r>
              <a:rPr lang="en-US" sz="2800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464466625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601946-FB8B-4260-80CE-3E3749D1F863}"/>
              </a:ext>
            </a:extLst>
          </p:cNvPr>
          <p:cNvSpPr txBox="1">
            <a:spLocks/>
          </p:cNvSpPr>
          <p:nvPr/>
        </p:nvSpPr>
        <p:spPr>
          <a:xfrm>
            <a:off x="-883176" y="2438400"/>
            <a:ext cx="4116706" cy="12573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/>
              <a:t>Example </a:t>
            </a:r>
          </a:p>
          <a:p>
            <a:r>
              <a:rPr lang="en-US" b="1" dirty="0"/>
              <a:t>Thirteen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696B902-BEEC-46FF-BE30-D6C45CB348B5}"/>
              </a:ext>
            </a:extLst>
          </p:cNvPr>
          <p:cNvSpPr txBox="1"/>
          <p:nvPr/>
        </p:nvSpPr>
        <p:spPr>
          <a:xfrm>
            <a:off x="2319130" y="0"/>
            <a:ext cx="9872870" cy="69865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2800" dirty="0"/>
          </a:p>
          <a:p>
            <a:r>
              <a:rPr lang="en-US" sz="2800" dirty="0"/>
              <a:t>import </a:t>
            </a:r>
            <a:r>
              <a:rPr lang="en-US" sz="2800" dirty="0" err="1"/>
              <a:t>matplotlib.pyplot</a:t>
            </a:r>
            <a:r>
              <a:rPr lang="en-US" sz="2800" dirty="0"/>
              <a:t> as </a:t>
            </a:r>
            <a:r>
              <a:rPr lang="en-US" sz="2800" dirty="0" err="1"/>
              <a:t>plt</a:t>
            </a:r>
            <a:endParaRPr lang="en-US" sz="2800" dirty="0"/>
          </a:p>
          <a:p>
            <a:r>
              <a:rPr lang="en-US" sz="2800" dirty="0"/>
              <a:t> </a:t>
            </a:r>
          </a:p>
          <a:p>
            <a:r>
              <a:rPr lang="en-US" sz="2800" dirty="0"/>
              <a:t>activities = ['eat', 'sleep', 'work', 'play’]</a:t>
            </a:r>
            <a:r>
              <a:rPr lang="en-US" sz="2800" dirty="0">
                <a:solidFill>
                  <a:srgbClr val="92D050"/>
                </a:solidFill>
              </a:rPr>
              <a:t>   # defining labels</a:t>
            </a:r>
          </a:p>
          <a:p>
            <a:r>
              <a:rPr lang="en-US" sz="2800" dirty="0"/>
              <a:t>slices = [3, 7, 8, 6]</a:t>
            </a:r>
            <a:r>
              <a:rPr lang="en-US" sz="2800" dirty="0">
                <a:solidFill>
                  <a:srgbClr val="92D050"/>
                </a:solidFill>
              </a:rPr>
              <a:t>   # portion covered by each label</a:t>
            </a:r>
          </a:p>
          <a:p>
            <a:r>
              <a:rPr lang="en-US" sz="2800" dirty="0"/>
              <a:t>colors = ['r', 'y', 'g', 'b’] </a:t>
            </a:r>
            <a:r>
              <a:rPr lang="en-US" sz="2800" dirty="0">
                <a:solidFill>
                  <a:srgbClr val="92D050"/>
                </a:solidFill>
              </a:rPr>
              <a:t> # color for each label</a:t>
            </a:r>
          </a:p>
          <a:p>
            <a:endParaRPr lang="en-US" sz="2800" dirty="0"/>
          </a:p>
          <a:p>
            <a:r>
              <a:rPr lang="en-US" sz="2800" dirty="0"/>
              <a:t> </a:t>
            </a:r>
          </a:p>
          <a:p>
            <a:r>
              <a:rPr lang="en-US" sz="2800" dirty="0">
                <a:solidFill>
                  <a:srgbClr val="92D050"/>
                </a:solidFill>
              </a:rPr>
              <a:t># plotting the pie chart</a:t>
            </a:r>
          </a:p>
          <a:p>
            <a:r>
              <a:rPr lang="en-US" sz="2800" dirty="0" err="1"/>
              <a:t>plt.pie</a:t>
            </a:r>
            <a:r>
              <a:rPr lang="en-US" sz="2800" dirty="0"/>
              <a:t>(slices, labels = activities, colors=colors,</a:t>
            </a:r>
          </a:p>
          <a:p>
            <a:r>
              <a:rPr lang="en-US" sz="2800" dirty="0"/>
              <a:t>        </a:t>
            </a:r>
            <a:r>
              <a:rPr lang="en-US" sz="2800" dirty="0" err="1"/>
              <a:t>startangle</a:t>
            </a:r>
            <a:r>
              <a:rPr lang="en-US" sz="2800" dirty="0"/>
              <a:t>=90, shadow = True, explode = (0, 0, 0.1, 0),</a:t>
            </a:r>
          </a:p>
          <a:p>
            <a:r>
              <a:rPr lang="en-US" sz="2800" dirty="0"/>
              <a:t>        radius = 1.2, </a:t>
            </a:r>
            <a:r>
              <a:rPr lang="en-US" sz="2800" dirty="0" err="1"/>
              <a:t>autopct</a:t>
            </a:r>
            <a:r>
              <a:rPr lang="en-US" sz="2800" dirty="0"/>
              <a:t> = '%1.1f%%')</a:t>
            </a:r>
          </a:p>
          <a:p>
            <a:r>
              <a:rPr lang="en-US" sz="2800" dirty="0"/>
              <a:t> </a:t>
            </a:r>
          </a:p>
          <a:p>
            <a:r>
              <a:rPr lang="en-US" sz="2800" dirty="0" err="1"/>
              <a:t>plt.legend</a:t>
            </a:r>
            <a:r>
              <a:rPr lang="en-US" sz="2800" dirty="0"/>
              <a:t>() </a:t>
            </a:r>
            <a:r>
              <a:rPr lang="en-US" sz="2800" dirty="0">
                <a:solidFill>
                  <a:srgbClr val="92D050"/>
                </a:solidFill>
              </a:rPr>
              <a:t> # plotting legend</a:t>
            </a:r>
            <a:endParaRPr lang="en-US" sz="2800" dirty="0"/>
          </a:p>
          <a:p>
            <a:r>
              <a:rPr lang="en-US" sz="2800" dirty="0" err="1"/>
              <a:t>plt.show</a:t>
            </a:r>
            <a:r>
              <a:rPr lang="en-US" sz="2800" dirty="0"/>
              <a:t>() </a:t>
            </a:r>
            <a:r>
              <a:rPr lang="en-US" sz="2800" dirty="0">
                <a:solidFill>
                  <a:srgbClr val="92D050"/>
                </a:solidFill>
              </a:rPr>
              <a:t> # showing the plot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230602390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4BA52C3-4F24-4671-B67B-7CFECB50D34B}"/>
              </a:ext>
            </a:extLst>
          </p:cNvPr>
          <p:cNvSpPr txBox="1"/>
          <p:nvPr/>
        </p:nvSpPr>
        <p:spPr>
          <a:xfrm>
            <a:off x="4492486" y="-166873"/>
            <a:ext cx="8189843" cy="65556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2800" dirty="0"/>
          </a:p>
          <a:p>
            <a:r>
              <a:rPr lang="en-US" sz="2800" dirty="0">
                <a:solidFill>
                  <a:srgbClr val="92D050"/>
                </a:solidFill>
              </a:rPr>
              <a:t># importing the required modules</a:t>
            </a:r>
          </a:p>
          <a:p>
            <a:r>
              <a:rPr lang="en-US" sz="2800" dirty="0"/>
              <a:t>import </a:t>
            </a:r>
            <a:r>
              <a:rPr lang="en-US" sz="2800" dirty="0" err="1"/>
              <a:t>matplotlib.pyplot</a:t>
            </a:r>
            <a:r>
              <a:rPr lang="en-US" sz="2800" dirty="0"/>
              <a:t> as </a:t>
            </a:r>
            <a:r>
              <a:rPr lang="en-US" sz="2800" dirty="0" err="1"/>
              <a:t>plt</a:t>
            </a:r>
            <a:endParaRPr lang="en-US" sz="2800" dirty="0"/>
          </a:p>
          <a:p>
            <a:r>
              <a:rPr lang="en-US" sz="2800" dirty="0"/>
              <a:t>import </a:t>
            </a:r>
            <a:r>
              <a:rPr lang="en-US" sz="2800" dirty="0" err="1"/>
              <a:t>numpy</a:t>
            </a:r>
            <a:r>
              <a:rPr lang="en-US" sz="2800" dirty="0"/>
              <a:t> as np</a:t>
            </a:r>
          </a:p>
          <a:p>
            <a:r>
              <a:rPr lang="en-US" sz="2800" dirty="0"/>
              <a:t> </a:t>
            </a:r>
          </a:p>
          <a:p>
            <a:r>
              <a:rPr lang="en-US" sz="2800" dirty="0">
                <a:solidFill>
                  <a:srgbClr val="92D050"/>
                </a:solidFill>
              </a:rPr>
              <a:t># setting the x - coordinates</a:t>
            </a:r>
          </a:p>
          <a:p>
            <a:r>
              <a:rPr lang="en-US" sz="2800" dirty="0"/>
              <a:t>x = </a:t>
            </a:r>
            <a:r>
              <a:rPr lang="en-US" sz="2800" dirty="0" err="1"/>
              <a:t>np.arange</a:t>
            </a:r>
            <a:r>
              <a:rPr lang="en-US" sz="2800" dirty="0"/>
              <a:t>(0, 2*(</a:t>
            </a:r>
            <a:r>
              <a:rPr lang="en-US" sz="2800" dirty="0" err="1"/>
              <a:t>np.pi</a:t>
            </a:r>
            <a:r>
              <a:rPr lang="en-US" sz="2800" dirty="0"/>
              <a:t>), 0.1)</a:t>
            </a:r>
          </a:p>
          <a:p>
            <a:r>
              <a:rPr lang="en-US" sz="2800" dirty="0">
                <a:solidFill>
                  <a:srgbClr val="92D050"/>
                </a:solidFill>
              </a:rPr>
              <a:t># setting the corresponding y - coordinates</a:t>
            </a:r>
          </a:p>
          <a:p>
            <a:r>
              <a:rPr lang="en-US" sz="2800" dirty="0"/>
              <a:t>y = </a:t>
            </a:r>
            <a:r>
              <a:rPr lang="en-US" sz="2800" dirty="0" err="1"/>
              <a:t>np.sin</a:t>
            </a:r>
            <a:r>
              <a:rPr lang="en-US" sz="2800" dirty="0"/>
              <a:t>(x)</a:t>
            </a:r>
          </a:p>
          <a:p>
            <a:r>
              <a:rPr lang="en-US" sz="2800" dirty="0"/>
              <a:t> </a:t>
            </a:r>
          </a:p>
          <a:p>
            <a:r>
              <a:rPr lang="en-US" sz="2800" dirty="0">
                <a:solidFill>
                  <a:srgbClr val="92D050"/>
                </a:solidFill>
              </a:rPr>
              <a:t># plotting the points</a:t>
            </a:r>
          </a:p>
          <a:p>
            <a:r>
              <a:rPr lang="en-US" sz="2800" dirty="0" err="1"/>
              <a:t>plt.plot</a:t>
            </a:r>
            <a:r>
              <a:rPr lang="en-US" sz="2800" dirty="0"/>
              <a:t>(x, y)</a:t>
            </a:r>
          </a:p>
          <a:p>
            <a:r>
              <a:rPr lang="en-US" sz="2800" dirty="0"/>
              <a:t> </a:t>
            </a:r>
          </a:p>
          <a:p>
            <a:r>
              <a:rPr lang="en-US" sz="2800" dirty="0">
                <a:solidFill>
                  <a:srgbClr val="92D050"/>
                </a:solidFill>
              </a:rPr>
              <a:t># function to show the plot</a:t>
            </a:r>
          </a:p>
          <a:p>
            <a:r>
              <a:rPr lang="en-US" sz="2800" dirty="0" err="1"/>
              <a:t>plt.show</a:t>
            </a:r>
            <a:r>
              <a:rPr lang="en-US" sz="2800" dirty="0"/>
              <a:t>()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4705C71-755D-4EC6-8081-2F4AAE0E4373}"/>
              </a:ext>
            </a:extLst>
          </p:cNvPr>
          <p:cNvSpPr txBox="1">
            <a:spLocks/>
          </p:cNvSpPr>
          <p:nvPr/>
        </p:nvSpPr>
        <p:spPr>
          <a:xfrm>
            <a:off x="0" y="2482297"/>
            <a:ext cx="4116706" cy="12573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/>
              <a:t>Example </a:t>
            </a:r>
          </a:p>
          <a:p>
            <a:r>
              <a:rPr lang="en-US" b="1" dirty="0"/>
              <a:t>Fourteen</a:t>
            </a:r>
          </a:p>
        </p:txBody>
      </p:sp>
    </p:spTree>
    <p:extLst>
      <p:ext uri="{BB962C8B-B14F-4D97-AF65-F5344CB8AC3E}">
        <p14:creationId xmlns:p14="http://schemas.microsoft.com/office/powerpoint/2010/main" val="2684887146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4BA52C3-4F24-4671-B67B-7CFECB50D34B}"/>
              </a:ext>
            </a:extLst>
          </p:cNvPr>
          <p:cNvSpPr txBox="1"/>
          <p:nvPr/>
        </p:nvSpPr>
        <p:spPr>
          <a:xfrm>
            <a:off x="4698443" y="1874728"/>
            <a:ext cx="7364926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import </a:t>
            </a:r>
            <a:r>
              <a:rPr lang="en-US" sz="2800" dirty="0" err="1"/>
              <a:t>matplotlib.pyplot</a:t>
            </a:r>
            <a:r>
              <a:rPr lang="en-US" sz="2800" dirty="0"/>
              <a:t> as </a:t>
            </a:r>
            <a:r>
              <a:rPr lang="en-US" sz="2800" dirty="0" err="1"/>
              <a:t>plt</a:t>
            </a:r>
            <a:endParaRPr lang="en-US" sz="2800" dirty="0"/>
          </a:p>
          <a:p>
            <a:r>
              <a:rPr lang="en-US" sz="2800" dirty="0"/>
              <a:t>import </a:t>
            </a:r>
            <a:r>
              <a:rPr lang="en-US" sz="2800" dirty="0" err="1"/>
              <a:t>numpy</a:t>
            </a:r>
            <a:r>
              <a:rPr lang="en-US" sz="2800" dirty="0"/>
              <a:t> as np</a:t>
            </a:r>
          </a:p>
          <a:p>
            <a:endParaRPr lang="en-US" sz="2800" dirty="0"/>
          </a:p>
          <a:p>
            <a:r>
              <a:rPr lang="en-US" sz="2800" dirty="0" err="1"/>
              <a:t>ypoints</a:t>
            </a:r>
            <a:r>
              <a:rPr lang="en-US" sz="2800" dirty="0"/>
              <a:t> = </a:t>
            </a:r>
            <a:r>
              <a:rPr lang="en-US" sz="2800" dirty="0" err="1"/>
              <a:t>np.array</a:t>
            </a:r>
            <a:r>
              <a:rPr lang="en-US" sz="2800" dirty="0"/>
              <a:t>([3, 8, 1, 10, 5, 7])</a:t>
            </a:r>
          </a:p>
          <a:p>
            <a:endParaRPr lang="en-US" sz="2800" dirty="0"/>
          </a:p>
          <a:p>
            <a:r>
              <a:rPr lang="en-US" sz="2800" dirty="0" err="1"/>
              <a:t>plt.plot</a:t>
            </a:r>
            <a:r>
              <a:rPr lang="en-US" sz="2800" dirty="0"/>
              <a:t>(</a:t>
            </a:r>
            <a:r>
              <a:rPr lang="en-US" sz="2800" dirty="0" err="1"/>
              <a:t>ypoints</a:t>
            </a:r>
            <a:r>
              <a:rPr lang="en-US" sz="2800" dirty="0"/>
              <a:t>)</a:t>
            </a:r>
          </a:p>
          <a:p>
            <a:r>
              <a:rPr lang="en-US" sz="2800" dirty="0" err="1"/>
              <a:t>plt.show</a:t>
            </a:r>
            <a:r>
              <a:rPr lang="en-US" sz="2800" dirty="0"/>
              <a:t>()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4705C71-755D-4EC6-8081-2F4AAE0E4373}"/>
              </a:ext>
            </a:extLst>
          </p:cNvPr>
          <p:cNvSpPr txBox="1">
            <a:spLocks/>
          </p:cNvSpPr>
          <p:nvPr/>
        </p:nvSpPr>
        <p:spPr>
          <a:xfrm>
            <a:off x="0" y="2482297"/>
            <a:ext cx="4116706" cy="12573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/>
              <a:t>Example </a:t>
            </a:r>
          </a:p>
          <a:p>
            <a:r>
              <a:rPr lang="en-US" b="1" dirty="0"/>
              <a:t>Fifteen</a:t>
            </a:r>
          </a:p>
        </p:txBody>
      </p:sp>
    </p:spTree>
    <p:extLst>
      <p:ext uri="{BB962C8B-B14F-4D97-AF65-F5344CB8AC3E}">
        <p14:creationId xmlns:p14="http://schemas.microsoft.com/office/powerpoint/2010/main" val="1627068874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83898-F038-4484-B358-84C2CE052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156594"/>
            <a:ext cx="10353762" cy="1257300"/>
          </a:xfrm>
        </p:spPr>
        <p:txBody>
          <a:bodyPr>
            <a:normAutofit fontScale="90000"/>
          </a:bodyPr>
          <a:lstStyle/>
          <a:p>
            <a:r>
              <a:rPr lang="en-US" dirty="0"/>
              <a:t>Draw a line in a diagram from position (1, 3) to position (8,10)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314B1B-6E5D-4179-BD0E-2198309165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31063" y="1600899"/>
            <a:ext cx="5319226" cy="5100507"/>
          </a:xfrm>
        </p:spPr>
        <p:txBody>
          <a:bodyPr>
            <a:normAutofit/>
          </a:bodyPr>
          <a:lstStyle/>
          <a:p>
            <a:pPr marL="36900" indent="0">
              <a:buNone/>
            </a:pPr>
            <a:r>
              <a:rPr lang="en-US" sz="2800" dirty="0">
                <a:solidFill>
                  <a:srgbClr val="FFFF00"/>
                </a:solidFill>
              </a:rPr>
              <a:t>import </a:t>
            </a:r>
            <a:r>
              <a:rPr lang="en-US" sz="2800" dirty="0" err="1">
                <a:solidFill>
                  <a:srgbClr val="FFFF00"/>
                </a:solidFill>
              </a:rPr>
              <a:t>matplotlib.pyplot</a:t>
            </a:r>
            <a:r>
              <a:rPr lang="en-US" sz="2800" dirty="0">
                <a:solidFill>
                  <a:srgbClr val="FFFF00"/>
                </a:solidFill>
              </a:rPr>
              <a:t> as </a:t>
            </a:r>
            <a:r>
              <a:rPr lang="en-US" sz="2800" dirty="0" err="1">
                <a:solidFill>
                  <a:srgbClr val="FFFF00"/>
                </a:solidFill>
              </a:rPr>
              <a:t>plt</a:t>
            </a:r>
            <a:endParaRPr lang="en-US" sz="2800" dirty="0">
              <a:solidFill>
                <a:srgbClr val="FFFF00"/>
              </a:solidFill>
            </a:endParaRPr>
          </a:p>
          <a:p>
            <a:pPr marL="36900" indent="0">
              <a:buNone/>
            </a:pPr>
            <a:r>
              <a:rPr lang="en-US" sz="2800" dirty="0">
                <a:solidFill>
                  <a:srgbClr val="FFFF00"/>
                </a:solidFill>
              </a:rPr>
              <a:t>import </a:t>
            </a:r>
            <a:r>
              <a:rPr lang="en-US" sz="2800" dirty="0" err="1">
                <a:solidFill>
                  <a:srgbClr val="FFFF00"/>
                </a:solidFill>
              </a:rPr>
              <a:t>numpy</a:t>
            </a:r>
            <a:r>
              <a:rPr lang="en-US" sz="2800" dirty="0">
                <a:solidFill>
                  <a:srgbClr val="FFFF00"/>
                </a:solidFill>
              </a:rPr>
              <a:t> as np</a:t>
            </a:r>
          </a:p>
          <a:p>
            <a:pPr marL="36900" indent="0">
              <a:buNone/>
            </a:pPr>
            <a:endParaRPr lang="en-US" sz="2800" dirty="0">
              <a:solidFill>
                <a:srgbClr val="FFFF00"/>
              </a:solidFill>
            </a:endParaRPr>
          </a:p>
          <a:p>
            <a:pPr marL="36900" indent="0">
              <a:buNone/>
            </a:pPr>
            <a:r>
              <a:rPr lang="en-US" sz="2800" dirty="0" err="1">
                <a:solidFill>
                  <a:srgbClr val="FFFF00"/>
                </a:solidFill>
              </a:rPr>
              <a:t>xpoints</a:t>
            </a:r>
            <a:r>
              <a:rPr lang="en-US" sz="2800" dirty="0">
                <a:solidFill>
                  <a:srgbClr val="FFFF00"/>
                </a:solidFill>
              </a:rPr>
              <a:t> = </a:t>
            </a:r>
            <a:r>
              <a:rPr lang="en-US" sz="2800" dirty="0" err="1">
                <a:solidFill>
                  <a:srgbClr val="FFFF00"/>
                </a:solidFill>
              </a:rPr>
              <a:t>np.array</a:t>
            </a:r>
            <a:r>
              <a:rPr lang="en-US" sz="2800" dirty="0">
                <a:solidFill>
                  <a:srgbClr val="FFFF00"/>
                </a:solidFill>
              </a:rPr>
              <a:t>([1, 8])</a:t>
            </a:r>
          </a:p>
          <a:p>
            <a:pPr marL="36900" indent="0">
              <a:buNone/>
            </a:pPr>
            <a:r>
              <a:rPr lang="en-US" sz="2800" dirty="0" err="1">
                <a:solidFill>
                  <a:srgbClr val="FFFF00"/>
                </a:solidFill>
              </a:rPr>
              <a:t>ypoints</a:t>
            </a:r>
            <a:r>
              <a:rPr lang="en-US" sz="2800" dirty="0">
                <a:solidFill>
                  <a:srgbClr val="FFFF00"/>
                </a:solidFill>
              </a:rPr>
              <a:t> = </a:t>
            </a:r>
            <a:r>
              <a:rPr lang="en-US" sz="2800" dirty="0" err="1">
                <a:solidFill>
                  <a:srgbClr val="FFFF00"/>
                </a:solidFill>
              </a:rPr>
              <a:t>np.array</a:t>
            </a:r>
            <a:r>
              <a:rPr lang="en-US" sz="2800" dirty="0">
                <a:solidFill>
                  <a:srgbClr val="FFFF00"/>
                </a:solidFill>
              </a:rPr>
              <a:t>([3,10]) </a:t>
            </a:r>
          </a:p>
          <a:p>
            <a:pPr marL="36900" indent="0">
              <a:buNone/>
            </a:pPr>
            <a:endParaRPr lang="en-US" sz="2800" dirty="0">
              <a:solidFill>
                <a:srgbClr val="FFFF00"/>
              </a:solidFill>
            </a:endParaRPr>
          </a:p>
          <a:p>
            <a:pPr marL="36900" indent="0">
              <a:buNone/>
            </a:pPr>
            <a:r>
              <a:rPr lang="en-US" sz="2800" dirty="0" err="1">
                <a:solidFill>
                  <a:srgbClr val="FFFF00"/>
                </a:solidFill>
              </a:rPr>
              <a:t>plt.plot</a:t>
            </a:r>
            <a:r>
              <a:rPr lang="en-US" sz="2800" dirty="0">
                <a:solidFill>
                  <a:srgbClr val="FFFF00"/>
                </a:solidFill>
              </a:rPr>
              <a:t>(</a:t>
            </a:r>
            <a:r>
              <a:rPr lang="en-US" sz="2800" dirty="0" err="1">
                <a:solidFill>
                  <a:srgbClr val="FFFF00"/>
                </a:solidFill>
              </a:rPr>
              <a:t>xpoints</a:t>
            </a:r>
            <a:r>
              <a:rPr lang="en-US" sz="2800" dirty="0">
                <a:solidFill>
                  <a:srgbClr val="FFFF00"/>
                </a:solidFill>
              </a:rPr>
              <a:t>, </a:t>
            </a:r>
            <a:r>
              <a:rPr lang="en-US" sz="2800" dirty="0" err="1">
                <a:solidFill>
                  <a:srgbClr val="FFFF00"/>
                </a:solidFill>
              </a:rPr>
              <a:t>ypoints</a:t>
            </a:r>
            <a:r>
              <a:rPr lang="en-US" sz="2800" dirty="0">
                <a:solidFill>
                  <a:srgbClr val="FFFF00"/>
                </a:solidFill>
              </a:rPr>
              <a:t>)</a:t>
            </a:r>
          </a:p>
          <a:p>
            <a:pPr marL="36900" indent="0">
              <a:buNone/>
            </a:pPr>
            <a:r>
              <a:rPr lang="en-US" sz="2800" dirty="0" err="1">
                <a:solidFill>
                  <a:srgbClr val="FFFF00"/>
                </a:solidFill>
              </a:rPr>
              <a:t>plt.show</a:t>
            </a:r>
            <a:r>
              <a:rPr lang="en-US" sz="2800" dirty="0">
                <a:solidFill>
                  <a:srgbClr val="FFFF00"/>
                </a:solidFill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916179885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83898-F038-4484-B358-84C2CE052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156594"/>
            <a:ext cx="10353762" cy="1257300"/>
          </a:xfrm>
        </p:spPr>
        <p:txBody>
          <a:bodyPr>
            <a:normAutofit fontScale="90000"/>
          </a:bodyPr>
          <a:lstStyle/>
          <a:p>
            <a:r>
              <a:rPr lang="en-US" dirty="0"/>
              <a:t>Draw 2 points in a diagram from position     (1, 3) to position (8,10)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314B1B-6E5D-4179-BD0E-2198309165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31063" y="1600899"/>
            <a:ext cx="5319226" cy="5100507"/>
          </a:xfrm>
        </p:spPr>
        <p:txBody>
          <a:bodyPr>
            <a:normAutofit/>
          </a:bodyPr>
          <a:lstStyle/>
          <a:p>
            <a:pPr marL="36900" indent="0">
              <a:buNone/>
            </a:pPr>
            <a:r>
              <a:rPr lang="en-US" sz="2800" dirty="0">
                <a:solidFill>
                  <a:srgbClr val="FFFF00"/>
                </a:solidFill>
              </a:rPr>
              <a:t>import </a:t>
            </a:r>
            <a:r>
              <a:rPr lang="en-US" sz="2800" dirty="0" err="1">
                <a:solidFill>
                  <a:srgbClr val="FFFF00"/>
                </a:solidFill>
              </a:rPr>
              <a:t>matplotlib.pyplot</a:t>
            </a:r>
            <a:r>
              <a:rPr lang="en-US" sz="2800" dirty="0">
                <a:solidFill>
                  <a:srgbClr val="FFFF00"/>
                </a:solidFill>
              </a:rPr>
              <a:t> as </a:t>
            </a:r>
            <a:r>
              <a:rPr lang="en-US" sz="2800" dirty="0" err="1">
                <a:solidFill>
                  <a:srgbClr val="FFFF00"/>
                </a:solidFill>
              </a:rPr>
              <a:t>plt</a:t>
            </a:r>
            <a:endParaRPr lang="en-US" sz="2800" dirty="0">
              <a:solidFill>
                <a:srgbClr val="FFFF00"/>
              </a:solidFill>
            </a:endParaRPr>
          </a:p>
          <a:p>
            <a:pPr marL="36900" indent="0">
              <a:buNone/>
            </a:pPr>
            <a:r>
              <a:rPr lang="en-US" sz="2800" dirty="0">
                <a:solidFill>
                  <a:srgbClr val="FFFF00"/>
                </a:solidFill>
              </a:rPr>
              <a:t>import </a:t>
            </a:r>
            <a:r>
              <a:rPr lang="en-US" sz="2800" dirty="0" err="1">
                <a:solidFill>
                  <a:srgbClr val="FFFF00"/>
                </a:solidFill>
              </a:rPr>
              <a:t>numpy</a:t>
            </a:r>
            <a:r>
              <a:rPr lang="en-US" sz="2800" dirty="0">
                <a:solidFill>
                  <a:srgbClr val="FFFF00"/>
                </a:solidFill>
              </a:rPr>
              <a:t> as np</a:t>
            </a:r>
          </a:p>
          <a:p>
            <a:pPr marL="36900" indent="0">
              <a:buNone/>
            </a:pPr>
            <a:endParaRPr lang="en-US" sz="2800" dirty="0">
              <a:solidFill>
                <a:srgbClr val="FFFF00"/>
              </a:solidFill>
            </a:endParaRPr>
          </a:p>
          <a:p>
            <a:pPr marL="36900" indent="0">
              <a:buNone/>
            </a:pPr>
            <a:r>
              <a:rPr lang="en-US" sz="2800" dirty="0" err="1">
                <a:solidFill>
                  <a:srgbClr val="FFFF00"/>
                </a:solidFill>
              </a:rPr>
              <a:t>xpoints</a:t>
            </a:r>
            <a:r>
              <a:rPr lang="en-US" sz="2800" dirty="0">
                <a:solidFill>
                  <a:srgbClr val="FFFF00"/>
                </a:solidFill>
              </a:rPr>
              <a:t> = </a:t>
            </a:r>
            <a:r>
              <a:rPr lang="en-US" sz="2800" dirty="0" err="1">
                <a:solidFill>
                  <a:srgbClr val="FFFF00"/>
                </a:solidFill>
              </a:rPr>
              <a:t>np.array</a:t>
            </a:r>
            <a:r>
              <a:rPr lang="en-US" sz="2800" dirty="0">
                <a:solidFill>
                  <a:srgbClr val="FFFF00"/>
                </a:solidFill>
              </a:rPr>
              <a:t>([1, 8])</a:t>
            </a:r>
          </a:p>
          <a:p>
            <a:pPr marL="36900" indent="0">
              <a:buNone/>
            </a:pPr>
            <a:r>
              <a:rPr lang="en-US" sz="2800" dirty="0" err="1">
                <a:solidFill>
                  <a:srgbClr val="FFFF00"/>
                </a:solidFill>
              </a:rPr>
              <a:t>ypoints</a:t>
            </a:r>
            <a:r>
              <a:rPr lang="en-US" sz="2800" dirty="0">
                <a:solidFill>
                  <a:srgbClr val="FFFF00"/>
                </a:solidFill>
              </a:rPr>
              <a:t> = </a:t>
            </a:r>
            <a:r>
              <a:rPr lang="en-US" sz="2800" dirty="0" err="1">
                <a:solidFill>
                  <a:srgbClr val="FFFF00"/>
                </a:solidFill>
              </a:rPr>
              <a:t>np.array</a:t>
            </a:r>
            <a:r>
              <a:rPr lang="en-US" sz="2800" dirty="0">
                <a:solidFill>
                  <a:srgbClr val="FFFF00"/>
                </a:solidFill>
              </a:rPr>
              <a:t>([3,10]) </a:t>
            </a:r>
          </a:p>
          <a:p>
            <a:pPr marL="36900" indent="0">
              <a:buNone/>
            </a:pPr>
            <a:endParaRPr lang="en-US" sz="2800" dirty="0">
              <a:solidFill>
                <a:srgbClr val="FFFF00"/>
              </a:solidFill>
            </a:endParaRPr>
          </a:p>
          <a:p>
            <a:pPr marL="36900" indent="0">
              <a:buNone/>
            </a:pPr>
            <a:r>
              <a:rPr lang="en-US" sz="2800" dirty="0" err="1">
                <a:solidFill>
                  <a:srgbClr val="FFFF00"/>
                </a:solidFill>
              </a:rPr>
              <a:t>plt.plot</a:t>
            </a:r>
            <a:r>
              <a:rPr lang="en-US" sz="2800" dirty="0">
                <a:solidFill>
                  <a:srgbClr val="FFFF00"/>
                </a:solidFill>
              </a:rPr>
              <a:t>(</a:t>
            </a:r>
            <a:r>
              <a:rPr lang="en-US" sz="2800" dirty="0" err="1">
                <a:solidFill>
                  <a:srgbClr val="FFFF00"/>
                </a:solidFill>
              </a:rPr>
              <a:t>xpoints</a:t>
            </a:r>
            <a:r>
              <a:rPr lang="en-US" sz="2800" dirty="0">
                <a:solidFill>
                  <a:srgbClr val="FFFF00"/>
                </a:solidFill>
              </a:rPr>
              <a:t>, </a:t>
            </a:r>
            <a:r>
              <a:rPr lang="en-US" sz="2800" dirty="0" err="1">
                <a:solidFill>
                  <a:srgbClr val="FFFF00"/>
                </a:solidFill>
              </a:rPr>
              <a:t>ypoints</a:t>
            </a:r>
            <a:r>
              <a:rPr lang="en-US" sz="2800" dirty="0">
                <a:solidFill>
                  <a:srgbClr val="FFFF00"/>
                </a:solidFill>
              </a:rPr>
              <a:t>, ‘o’)</a:t>
            </a:r>
          </a:p>
          <a:p>
            <a:pPr marL="36900" indent="0">
              <a:buNone/>
            </a:pPr>
            <a:r>
              <a:rPr lang="en-US" sz="2800" dirty="0" err="1">
                <a:solidFill>
                  <a:srgbClr val="FFFF00"/>
                </a:solidFill>
              </a:rPr>
              <a:t>plt.show</a:t>
            </a:r>
            <a:r>
              <a:rPr lang="en-US" sz="2800" dirty="0">
                <a:solidFill>
                  <a:srgbClr val="FFFF00"/>
                </a:solidFill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491048859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7305DA-3284-43F4-B91F-452983B8F3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-118188"/>
            <a:ext cx="10353762" cy="1261872"/>
          </a:xfrm>
        </p:spPr>
        <p:txBody>
          <a:bodyPr/>
          <a:lstStyle/>
          <a:p>
            <a:r>
              <a:rPr lang="en-US" b="1" dirty="0"/>
              <a:t>Types of Visuals</a:t>
            </a:r>
          </a:p>
        </p:txBody>
      </p:sp>
      <p:pic>
        <p:nvPicPr>
          <p:cNvPr id="6" name="Content Placeholder 5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46DCC5EA-68E1-461F-8A8C-BF2E360EC31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75271" y="1250010"/>
            <a:ext cx="5677408" cy="4045004"/>
          </a:xfrm>
        </p:spPr>
      </p:pic>
      <p:pic>
        <p:nvPicPr>
          <p:cNvPr id="8" name="Content Placeholder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93166E7-A751-4534-8F9D-85D605FE706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411722" y="2058957"/>
            <a:ext cx="6328689" cy="4453180"/>
          </a:xfrm>
        </p:spPr>
      </p:pic>
    </p:spTree>
    <p:extLst>
      <p:ext uri="{BB962C8B-B14F-4D97-AF65-F5344CB8AC3E}">
        <p14:creationId xmlns:p14="http://schemas.microsoft.com/office/powerpoint/2010/main" val="2448478423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83898-F038-4484-B358-84C2CE052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299207"/>
            <a:ext cx="10353762" cy="1257300"/>
          </a:xfrm>
        </p:spPr>
        <p:txBody>
          <a:bodyPr>
            <a:normAutofit fontScale="90000"/>
          </a:bodyPr>
          <a:lstStyle/>
          <a:p>
            <a:r>
              <a:rPr lang="en-US" dirty="0"/>
              <a:t>Draw a line in a diagram from </a:t>
            </a:r>
            <a:br>
              <a:rPr lang="en-US" dirty="0"/>
            </a:br>
            <a:r>
              <a:rPr lang="en-US" dirty="0"/>
              <a:t>position (1, 3) to (2, 8) then to (6, 1) and </a:t>
            </a:r>
            <a:br>
              <a:rPr lang="en-US" dirty="0"/>
            </a:br>
            <a:r>
              <a:rPr lang="en-US" dirty="0"/>
              <a:t>finally to position (8,10)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314B1B-6E5D-4179-BD0E-2198309165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31063" y="1860958"/>
            <a:ext cx="5319226" cy="5100507"/>
          </a:xfrm>
        </p:spPr>
        <p:txBody>
          <a:bodyPr>
            <a:normAutofit/>
          </a:bodyPr>
          <a:lstStyle/>
          <a:p>
            <a:pPr marL="36900" indent="0">
              <a:buNone/>
            </a:pPr>
            <a:r>
              <a:rPr lang="en-US" sz="2800" dirty="0">
                <a:solidFill>
                  <a:srgbClr val="FFFF00"/>
                </a:solidFill>
              </a:rPr>
              <a:t>import </a:t>
            </a:r>
            <a:r>
              <a:rPr lang="en-US" sz="2800" dirty="0" err="1">
                <a:solidFill>
                  <a:srgbClr val="FFFF00"/>
                </a:solidFill>
              </a:rPr>
              <a:t>matplotlib.pyplot</a:t>
            </a:r>
            <a:r>
              <a:rPr lang="en-US" sz="2800" dirty="0">
                <a:solidFill>
                  <a:srgbClr val="FFFF00"/>
                </a:solidFill>
              </a:rPr>
              <a:t> as </a:t>
            </a:r>
            <a:r>
              <a:rPr lang="en-US" sz="2800" dirty="0" err="1">
                <a:solidFill>
                  <a:srgbClr val="FFFF00"/>
                </a:solidFill>
              </a:rPr>
              <a:t>plt</a:t>
            </a:r>
            <a:endParaRPr lang="en-US" sz="2800" dirty="0">
              <a:solidFill>
                <a:srgbClr val="FFFF00"/>
              </a:solidFill>
            </a:endParaRPr>
          </a:p>
          <a:p>
            <a:pPr marL="36900" indent="0">
              <a:buNone/>
            </a:pPr>
            <a:r>
              <a:rPr lang="en-US" sz="2800" dirty="0">
                <a:solidFill>
                  <a:srgbClr val="FFFF00"/>
                </a:solidFill>
              </a:rPr>
              <a:t>import </a:t>
            </a:r>
            <a:r>
              <a:rPr lang="en-US" sz="2800" dirty="0" err="1">
                <a:solidFill>
                  <a:srgbClr val="FFFF00"/>
                </a:solidFill>
              </a:rPr>
              <a:t>numpy</a:t>
            </a:r>
            <a:r>
              <a:rPr lang="en-US" sz="2800" dirty="0">
                <a:solidFill>
                  <a:srgbClr val="FFFF00"/>
                </a:solidFill>
              </a:rPr>
              <a:t> as np</a:t>
            </a:r>
          </a:p>
          <a:p>
            <a:pPr marL="36900" indent="0">
              <a:buNone/>
            </a:pPr>
            <a:endParaRPr lang="en-US" sz="2800" dirty="0">
              <a:solidFill>
                <a:srgbClr val="FFFF00"/>
              </a:solidFill>
            </a:endParaRPr>
          </a:p>
          <a:p>
            <a:pPr marL="36900" indent="0">
              <a:buNone/>
            </a:pPr>
            <a:r>
              <a:rPr lang="en-US" sz="2800" dirty="0" err="1">
                <a:solidFill>
                  <a:srgbClr val="FFFF00"/>
                </a:solidFill>
              </a:rPr>
              <a:t>xpoints</a:t>
            </a:r>
            <a:r>
              <a:rPr lang="en-US" sz="2800" dirty="0">
                <a:solidFill>
                  <a:srgbClr val="FFFF00"/>
                </a:solidFill>
              </a:rPr>
              <a:t> = </a:t>
            </a:r>
            <a:r>
              <a:rPr lang="en-US" sz="2800" dirty="0" err="1">
                <a:solidFill>
                  <a:srgbClr val="FFFF00"/>
                </a:solidFill>
              </a:rPr>
              <a:t>np.array</a:t>
            </a:r>
            <a:r>
              <a:rPr lang="en-US" sz="2800" dirty="0">
                <a:solidFill>
                  <a:srgbClr val="FFFF00"/>
                </a:solidFill>
              </a:rPr>
              <a:t>([1, 8])</a:t>
            </a:r>
          </a:p>
          <a:p>
            <a:pPr marL="36900" indent="0">
              <a:buNone/>
            </a:pPr>
            <a:r>
              <a:rPr lang="en-US" sz="2800" dirty="0" err="1">
                <a:solidFill>
                  <a:srgbClr val="FFFF00"/>
                </a:solidFill>
              </a:rPr>
              <a:t>ypoints</a:t>
            </a:r>
            <a:r>
              <a:rPr lang="en-US" sz="2800" dirty="0">
                <a:solidFill>
                  <a:srgbClr val="FFFF00"/>
                </a:solidFill>
              </a:rPr>
              <a:t> = </a:t>
            </a:r>
            <a:r>
              <a:rPr lang="en-US" sz="2800" dirty="0" err="1">
                <a:solidFill>
                  <a:srgbClr val="FFFF00"/>
                </a:solidFill>
              </a:rPr>
              <a:t>np.array</a:t>
            </a:r>
            <a:r>
              <a:rPr lang="en-US" sz="2800" dirty="0">
                <a:solidFill>
                  <a:srgbClr val="FFFF00"/>
                </a:solidFill>
              </a:rPr>
              <a:t>([3,10]) </a:t>
            </a:r>
          </a:p>
          <a:p>
            <a:pPr marL="36900" indent="0">
              <a:buNone/>
            </a:pPr>
            <a:endParaRPr lang="en-US" sz="2800" dirty="0">
              <a:solidFill>
                <a:srgbClr val="FFFF00"/>
              </a:solidFill>
            </a:endParaRPr>
          </a:p>
          <a:p>
            <a:pPr marL="36900" indent="0">
              <a:buNone/>
            </a:pPr>
            <a:r>
              <a:rPr lang="en-US" sz="2800" dirty="0" err="1">
                <a:solidFill>
                  <a:srgbClr val="FFFF00"/>
                </a:solidFill>
              </a:rPr>
              <a:t>plt.plot</a:t>
            </a:r>
            <a:r>
              <a:rPr lang="en-US" sz="2800" dirty="0">
                <a:solidFill>
                  <a:srgbClr val="FFFF00"/>
                </a:solidFill>
              </a:rPr>
              <a:t>(</a:t>
            </a:r>
            <a:r>
              <a:rPr lang="en-US" sz="2800" dirty="0" err="1">
                <a:solidFill>
                  <a:srgbClr val="FFFF00"/>
                </a:solidFill>
              </a:rPr>
              <a:t>xpoints</a:t>
            </a:r>
            <a:r>
              <a:rPr lang="en-US" sz="2800" dirty="0">
                <a:solidFill>
                  <a:srgbClr val="FFFF00"/>
                </a:solidFill>
              </a:rPr>
              <a:t>, </a:t>
            </a:r>
            <a:r>
              <a:rPr lang="en-US" sz="2800" dirty="0" err="1">
                <a:solidFill>
                  <a:srgbClr val="FFFF00"/>
                </a:solidFill>
              </a:rPr>
              <a:t>ypoints</a:t>
            </a:r>
            <a:r>
              <a:rPr lang="en-US" sz="2800" dirty="0">
                <a:solidFill>
                  <a:srgbClr val="FFFF00"/>
                </a:solidFill>
              </a:rPr>
              <a:t>, ‘o’)</a:t>
            </a:r>
          </a:p>
          <a:p>
            <a:pPr marL="36900" indent="0">
              <a:buNone/>
            </a:pPr>
            <a:r>
              <a:rPr lang="en-US" sz="2800" dirty="0" err="1">
                <a:solidFill>
                  <a:srgbClr val="FFFF00"/>
                </a:solidFill>
              </a:rPr>
              <a:t>plt.show</a:t>
            </a:r>
            <a:r>
              <a:rPr lang="en-US" sz="2800" dirty="0">
                <a:solidFill>
                  <a:srgbClr val="FFFF00"/>
                </a:solidFill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032027761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Graphical user interface, diagram&#10;&#10;Description automatically generated with medium confidence">
            <a:extLst>
              <a:ext uri="{FF2B5EF4-FFF2-40B4-BE49-F238E27FC236}">
                <a16:creationId xmlns:a16="http://schemas.microsoft.com/office/drawing/2014/main" id="{B97927AF-A206-40EB-B78E-571AC03457D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0" y="2421404"/>
            <a:ext cx="6184073" cy="4436596"/>
          </a:xfrm>
        </p:spPr>
      </p:pic>
      <p:pic>
        <p:nvPicPr>
          <p:cNvPr id="8" name="Content Placeholder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26CA0EF-26AB-4B4F-9605-01EDDE619FD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528930" y="0"/>
            <a:ext cx="6663070" cy="3093095"/>
          </a:xfrm>
        </p:spPr>
      </p:pic>
    </p:spTree>
    <p:extLst>
      <p:ext uri="{BB962C8B-B14F-4D97-AF65-F5344CB8AC3E}">
        <p14:creationId xmlns:p14="http://schemas.microsoft.com/office/powerpoint/2010/main" val="1503168913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428EFC-AFC5-4C4F-8042-4361958154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47113" y="1718878"/>
            <a:ext cx="4764764" cy="692494"/>
          </a:xfrm>
        </p:spPr>
        <p:txBody>
          <a:bodyPr/>
          <a:lstStyle/>
          <a:p>
            <a:r>
              <a:rPr lang="en-US" sz="3600" b="1" u="sng" dirty="0"/>
              <a:t>You need to install it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674DD6-980D-47EC-A81F-46F36AC240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8818" y="2702103"/>
            <a:ext cx="4764764" cy="3043533"/>
          </a:xfrm>
        </p:spPr>
        <p:txBody>
          <a:bodyPr/>
          <a:lstStyle/>
          <a:p>
            <a:pPr marL="36900" indent="0" algn="ctr">
              <a:buNone/>
            </a:pPr>
            <a:r>
              <a:rPr lang="en-US" sz="2800" dirty="0"/>
              <a:t>In your terminal, type</a:t>
            </a:r>
          </a:p>
          <a:p>
            <a:pPr marL="36900" indent="0" algn="ctr">
              <a:buNone/>
            </a:pPr>
            <a:endParaRPr lang="en-US" sz="2800" dirty="0"/>
          </a:p>
          <a:p>
            <a:pPr marL="36900" indent="0" algn="ctr">
              <a:buNone/>
            </a:pPr>
            <a:r>
              <a:rPr lang="en-US" sz="2800" dirty="0"/>
              <a:t>pip install matplotlib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D4DEF14-3832-4B90-B589-4603AD0A845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63166" y="1779651"/>
            <a:ext cx="4779582" cy="692495"/>
          </a:xfrm>
        </p:spPr>
        <p:txBody>
          <a:bodyPr/>
          <a:lstStyle/>
          <a:p>
            <a:r>
              <a:rPr lang="en-US" sz="3600" b="1" u="sng" dirty="0"/>
              <a:t>You need to import it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0203F53-92CC-41C3-90E4-F4BBD11E0B1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42732" y="2702103"/>
            <a:ext cx="5020450" cy="3043533"/>
          </a:xfrm>
        </p:spPr>
        <p:txBody>
          <a:bodyPr>
            <a:normAutofit/>
          </a:bodyPr>
          <a:lstStyle/>
          <a:p>
            <a:pPr marL="36900" indent="0" algn="ctr">
              <a:buNone/>
            </a:pPr>
            <a:r>
              <a:rPr lang="en-US" sz="2800" dirty="0"/>
              <a:t>import </a:t>
            </a:r>
            <a:r>
              <a:rPr lang="en-US" sz="2800" dirty="0" err="1"/>
              <a:t>matplotlib.pyplot</a:t>
            </a:r>
            <a:r>
              <a:rPr lang="en-US" sz="2800" dirty="0"/>
              <a:t> as </a:t>
            </a:r>
            <a:r>
              <a:rPr lang="en-US" sz="2800" dirty="0" err="1"/>
              <a:t>plt</a:t>
            </a:r>
            <a:endParaRPr lang="en-US" sz="2800" dirty="0"/>
          </a:p>
          <a:p>
            <a:pPr marL="36900" indent="0" algn="ctr">
              <a:buNone/>
            </a:pPr>
            <a:r>
              <a:rPr lang="en-US" sz="2800" dirty="0"/>
              <a:t>import </a:t>
            </a:r>
            <a:r>
              <a:rPr lang="en-US" sz="2800" dirty="0" err="1"/>
              <a:t>numpy</a:t>
            </a:r>
            <a:r>
              <a:rPr lang="en-US" sz="2800" dirty="0"/>
              <a:t> as np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EB8ABF0-5216-4684-8700-94552ED23A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026" y="5539563"/>
            <a:ext cx="11887200" cy="1189298"/>
          </a:xfrm>
        </p:spPr>
        <p:txBody>
          <a:bodyPr>
            <a:normAutofit/>
          </a:bodyPr>
          <a:lstStyle/>
          <a:p>
            <a:r>
              <a:rPr lang="en-US" sz="4000" b="1" dirty="0"/>
              <a:t>ALSO – pip install </a:t>
            </a:r>
            <a:r>
              <a:rPr lang="en-US" sz="4000" b="1" dirty="0" err="1"/>
              <a:t>jupyter</a:t>
            </a:r>
            <a:r>
              <a:rPr lang="en-US" sz="4000" b="1" dirty="0"/>
              <a:t> notebook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FA20D31A-9415-4E0E-8727-125C81EBDBEF}"/>
                  </a:ext>
                </a:extLst>
              </p14:cNvPr>
              <p14:cNvContentPartPr/>
              <p14:nvPr/>
            </p14:nvContentPartPr>
            <p14:xfrm>
              <a:off x="857160" y="5982840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FA20D31A-9415-4E0E-8727-125C81EBDBE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47800" y="5973480"/>
                <a:ext cx="19080" cy="1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79020491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  <p:bldP spid="5" grpId="0" build="p"/>
      <p:bldP spid="6" grpId="0" build="p"/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25D459-B05B-479C-A49B-8B53D04B13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4" y="-477080"/>
            <a:ext cx="10364411" cy="1821918"/>
          </a:xfrm>
        </p:spPr>
        <p:txBody>
          <a:bodyPr anchor="ctr">
            <a:normAutofit/>
          </a:bodyPr>
          <a:lstStyle/>
          <a:p>
            <a:r>
              <a:rPr lang="en-US" sz="4400" b="1" dirty="0"/>
              <a:t>How to start the </a:t>
            </a:r>
            <a:r>
              <a:rPr lang="en-US" sz="4400" b="1" dirty="0" err="1"/>
              <a:t>Jupyter</a:t>
            </a:r>
            <a:r>
              <a:rPr lang="en-US" sz="4400" b="1" dirty="0"/>
              <a:t> Notebook Server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3C5749-DA80-46B4-8D01-EFC1FF7AD1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64974" y="433879"/>
            <a:ext cx="9819861" cy="2302290"/>
          </a:xfrm>
        </p:spPr>
        <p:txBody>
          <a:bodyPr>
            <a:normAutofit/>
          </a:bodyPr>
          <a:lstStyle/>
          <a:p>
            <a:endParaRPr lang="en-US" sz="2800" dirty="0">
              <a:solidFill>
                <a:schemeClr val="tx1"/>
              </a:solidFill>
            </a:endParaRPr>
          </a:p>
          <a:p>
            <a:endParaRPr lang="en-US" sz="2800" dirty="0">
              <a:solidFill>
                <a:schemeClr val="tx1"/>
              </a:solidFill>
            </a:endParaRPr>
          </a:p>
          <a:p>
            <a:r>
              <a:rPr lang="en-US" sz="2800" dirty="0">
                <a:solidFill>
                  <a:schemeClr val="tx1"/>
                </a:solidFill>
              </a:rPr>
              <a:t>Type in </a:t>
            </a:r>
            <a:r>
              <a:rPr lang="en-US" sz="2800" dirty="0" err="1">
                <a:solidFill>
                  <a:schemeClr val="tx1"/>
                </a:solidFill>
              </a:rPr>
              <a:t>jupyter</a:t>
            </a:r>
            <a:r>
              <a:rPr lang="en-US" sz="2800" dirty="0">
                <a:solidFill>
                  <a:schemeClr val="tx1"/>
                </a:solidFill>
              </a:rPr>
              <a:t> notebook in your terminal and press enter</a:t>
            </a:r>
          </a:p>
        </p:txBody>
      </p:sp>
      <p:pic>
        <p:nvPicPr>
          <p:cNvPr id="9" name="Content Placeholder 8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C80AE2FF-0679-489C-AD8E-000F26E703B1}"/>
              </a:ext>
            </a:extLst>
          </p:cNvPr>
          <p:cNvPicPr>
            <a:picLocks noGrp="1" noChangeAspect="1"/>
          </p:cNvPicPr>
          <p:nvPr>
            <p:ph sz="quarter" idx="4294967295"/>
          </p:nvPr>
        </p:nvPicPr>
        <p:blipFill>
          <a:blip r:embed="rId2"/>
          <a:stretch>
            <a:fillRect/>
          </a:stretch>
        </p:blipFill>
        <p:spPr>
          <a:xfrm>
            <a:off x="1364974" y="2398376"/>
            <a:ext cx="9224010" cy="4365399"/>
          </a:xfrm>
        </p:spPr>
      </p:pic>
      <p:sp>
        <p:nvSpPr>
          <p:cNvPr id="12" name="Arrow: Down 11">
            <a:extLst>
              <a:ext uri="{FF2B5EF4-FFF2-40B4-BE49-F238E27FC236}">
                <a16:creationId xmlns:a16="http://schemas.microsoft.com/office/drawing/2014/main" id="{215E93D5-A89B-49D0-8BAB-ADD05710C30A}"/>
              </a:ext>
            </a:extLst>
          </p:cNvPr>
          <p:cNvSpPr/>
          <p:nvPr/>
        </p:nvSpPr>
        <p:spPr>
          <a:xfrm>
            <a:off x="5830957" y="728870"/>
            <a:ext cx="609600" cy="901147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017914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961EAFE-9F5C-4981-9C6C-5AB54FFBD6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225" y="1852612"/>
            <a:ext cx="11639550" cy="315277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0631744-13AA-3736-0862-45664DFD61A6}"/>
              </a:ext>
            </a:extLst>
          </p:cNvPr>
          <p:cNvSpPr/>
          <p:nvPr/>
        </p:nvSpPr>
        <p:spPr>
          <a:xfrm>
            <a:off x="2668772" y="2541181"/>
            <a:ext cx="935665" cy="393405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922430-BD80-1107-B991-092552FBA7CC}"/>
              </a:ext>
            </a:extLst>
          </p:cNvPr>
          <p:cNvSpPr txBox="1"/>
          <p:nvPr/>
        </p:nvSpPr>
        <p:spPr>
          <a:xfrm>
            <a:off x="1446028" y="446567"/>
            <a:ext cx="77015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To execute commands click the RUN icon</a:t>
            </a:r>
          </a:p>
        </p:txBody>
      </p:sp>
    </p:spTree>
    <p:extLst>
      <p:ext uri="{BB962C8B-B14F-4D97-AF65-F5344CB8AC3E}">
        <p14:creationId xmlns:p14="http://schemas.microsoft.com/office/powerpoint/2010/main" val="1206672842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5433A-DFE6-4946-B0DB-3452C25206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341211"/>
            <a:ext cx="2349794" cy="6325403"/>
          </a:xfrm>
        </p:spPr>
        <p:txBody>
          <a:bodyPr>
            <a:normAutofit/>
          </a:bodyPr>
          <a:lstStyle/>
          <a:p>
            <a:r>
              <a:rPr lang="en-US" b="1" dirty="0"/>
              <a:t>Example One </a:t>
            </a:r>
            <a:br>
              <a:rPr lang="en-US" b="1" dirty="0"/>
            </a:br>
            <a:r>
              <a:rPr lang="en-US" b="1" dirty="0"/>
              <a:t>your first graph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A4A401-B77C-4D18-B067-E314BAFE386E}"/>
              </a:ext>
            </a:extLst>
          </p:cNvPr>
          <p:cNvSpPr txBox="1"/>
          <p:nvPr/>
        </p:nvSpPr>
        <p:spPr>
          <a:xfrm>
            <a:off x="2881424" y="341211"/>
            <a:ext cx="9178056" cy="65556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import </a:t>
            </a:r>
            <a:r>
              <a:rPr lang="en-US" sz="2800" dirty="0" err="1"/>
              <a:t>matplotlib.pyplot</a:t>
            </a:r>
            <a:r>
              <a:rPr lang="en-US" sz="2800" dirty="0"/>
              <a:t> as </a:t>
            </a:r>
            <a:r>
              <a:rPr lang="en-US" sz="2800" dirty="0" err="1"/>
              <a:t>plt</a:t>
            </a:r>
            <a:r>
              <a:rPr lang="en-US" sz="2800" dirty="0"/>
              <a:t> </a:t>
            </a:r>
          </a:p>
          <a:p>
            <a:r>
              <a:rPr lang="en-US" sz="2800" dirty="0"/>
              <a:t>    </a:t>
            </a:r>
          </a:p>
          <a:p>
            <a:r>
              <a:rPr lang="en-US" sz="2800" dirty="0"/>
              <a:t>x = [1,2,3]	</a:t>
            </a:r>
            <a:r>
              <a:rPr lang="en-US" sz="2800" dirty="0">
                <a:solidFill>
                  <a:srgbClr val="92D050"/>
                </a:solidFill>
              </a:rPr>
              <a:t># x axis values </a:t>
            </a:r>
          </a:p>
          <a:p>
            <a:r>
              <a:rPr lang="en-US" sz="2800" dirty="0"/>
              <a:t>y = [2,4,1]	</a:t>
            </a:r>
            <a:r>
              <a:rPr lang="en-US" sz="2800" dirty="0">
                <a:solidFill>
                  <a:srgbClr val="92D050"/>
                </a:solidFill>
              </a:rPr>
              <a:t># corresponding y axis values </a:t>
            </a:r>
          </a:p>
          <a:p>
            <a:endParaRPr lang="en-US" sz="2800" dirty="0"/>
          </a:p>
          <a:p>
            <a:r>
              <a:rPr lang="en-US" sz="2800" dirty="0" err="1"/>
              <a:t>plt.plot</a:t>
            </a:r>
            <a:r>
              <a:rPr lang="en-US" sz="2800" dirty="0"/>
              <a:t>(x, y)		</a:t>
            </a:r>
            <a:r>
              <a:rPr lang="en-US" sz="2800" dirty="0">
                <a:solidFill>
                  <a:srgbClr val="92D050"/>
                </a:solidFill>
              </a:rPr>
              <a:t># plotting the points  </a:t>
            </a:r>
          </a:p>
          <a:p>
            <a:r>
              <a:rPr lang="en-US" sz="2800" dirty="0"/>
              <a:t>    </a:t>
            </a:r>
          </a:p>
          <a:p>
            <a:r>
              <a:rPr lang="en-US" sz="2800" dirty="0" err="1"/>
              <a:t>plt.xlabel</a:t>
            </a:r>
            <a:r>
              <a:rPr lang="en-US" sz="2800" dirty="0"/>
              <a:t>('x - axis’)	</a:t>
            </a:r>
            <a:r>
              <a:rPr lang="en-US" sz="2800" dirty="0">
                <a:solidFill>
                  <a:srgbClr val="92D050"/>
                </a:solidFill>
              </a:rPr>
              <a:t># naming the x axis </a:t>
            </a:r>
          </a:p>
          <a:p>
            <a:endParaRPr lang="en-US" sz="2800" dirty="0"/>
          </a:p>
          <a:p>
            <a:r>
              <a:rPr lang="en-US" sz="2800" dirty="0" err="1"/>
              <a:t>plt.ylabel</a:t>
            </a:r>
            <a:r>
              <a:rPr lang="en-US" sz="2800" dirty="0"/>
              <a:t>('y - axis’)	</a:t>
            </a:r>
            <a:r>
              <a:rPr lang="en-US" sz="2800" dirty="0">
                <a:solidFill>
                  <a:srgbClr val="92D050"/>
                </a:solidFill>
              </a:rPr>
              <a:t># naming the y axis </a:t>
            </a:r>
          </a:p>
          <a:p>
            <a:r>
              <a:rPr lang="en-US" sz="2800" dirty="0"/>
              <a:t>    </a:t>
            </a:r>
          </a:p>
          <a:p>
            <a:r>
              <a:rPr lang="en-US" sz="2800" dirty="0" err="1"/>
              <a:t>plt.title</a:t>
            </a:r>
            <a:r>
              <a:rPr lang="en-US" sz="2800" dirty="0"/>
              <a:t>('My first graph!’)	</a:t>
            </a:r>
            <a:r>
              <a:rPr lang="en-US" sz="2800" dirty="0">
                <a:solidFill>
                  <a:srgbClr val="92D050"/>
                </a:solidFill>
              </a:rPr>
              <a:t># giving a title to my graph </a:t>
            </a:r>
          </a:p>
          <a:p>
            <a:r>
              <a:rPr lang="en-US" sz="2800" dirty="0"/>
              <a:t>    </a:t>
            </a:r>
          </a:p>
          <a:p>
            <a:r>
              <a:rPr lang="en-US" sz="2800" dirty="0" err="1"/>
              <a:t>plt.show</a:t>
            </a:r>
            <a:r>
              <a:rPr lang="en-US" sz="2800" dirty="0"/>
              <a:t>()	</a:t>
            </a:r>
            <a:r>
              <a:rPr lang="en-US" sz="2800" dirty="0">
                <a:solidFill>
                  <a:srgbClr val="92D050"/>
                </a:solidFill>
              </a:rPr>
              <a:t># function to show the plot 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509248756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Arial Nova">
      <a:majorFont>
        <a:latin typeface="Arial Nova Light"/>
        <a:ea typeface=""/>
        <a:cs typeface=""/>
      </a:majorFont>
      <a:minorFont>
        <a:latin typeface="Arial Nova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30CB38EC-895A-4F8F-8F75-E263501ABB5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560E646-30AD-4BA0-97EA-A7A07DF5499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7E70FC5-1855-47AB-8CE1-CB3C873A898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{5C68006A-20C4-4CC4-88D6-4F350DE3F1AB}tf11665031_win32</Template>
  <TotalTime>2013</TotalTime>
  <Words>2027</Words>
  <Application>Microsoft Office PowerPoint</Application>
  <PresentationFormat>Widescreen</PresentationFormat>
  <Paragraphs>335</Paragraphs>
  <Slides>40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5" baseType="lpstr">
      <vt:lpstr>Arial</vt:lpstr>
      <vt:lpstr>Arial Nova</vt:lpstr>
      <vt:lpstr>Arial Nova Light</vt:lpstr>
      <vt:lpstr>Wingdings 2</vt:lpstr>
      <vt:lpstr>SlateVTI</vt:lpstr>
      <vt:lpstr>Python and Matplotlib</vt:lpstr>
      <vt:lpstr>Matplotlib</vt:lpstr>
      <vt:lpstr>PowerPoint Presentation</vt:lpstr>
      <vt:lpstr>Types of Visuals</vt:lpstr>
      <vt:lpstr>PowerPoint Presentation</vt:lpstr>
      <vt:lpstr>ALSO – pip install jupyter notebook</vt:lpstr>
      <vt:lpstr>How to start the Jupyter Notebook Server</vt:lpstr>
      <vt:lpstr>PowerPoint Presentation</vt:lpstr>
      <vt:lpstr>Example One  your first graph</vt:lpstr>
      <vt:lpstr>Example Two</vt:lpstr>
      <vt:lpstr>Open VSCode make sure you are in the right directory initialize jupyter notebook</vt:lpstr>
      <vt:lpstr>Example  Three</vt:lpstr>
      <vt:lpstr>Example  Four</vt:lpstr>
      <vt:lpstr>Example  Five</vt:lpstr>
      <vt:lpstr>Customize – Customize - Customize</vt:lpstr>
      <vt:lpstr>PowerPoint Presentation</vt:lpstr>
      <vt:lpstr>PowerPoint Presentation</vt:lpstr>
      <vt:lpstr>PowerPoint Presentation</vt:lpstr>
      <vt:lpstr>Example Six</vt:lpstr>
      <vt:lpstr>Example Seven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Draw a line in a diagram from position (1, 3) to position (8,10)</vt:lpstr>
      <vt:lpstr>Draw 2 points in a diagram from position     (1, 3) to position (8,10)</vt:lpstr>
      <vt:lpstr>Draw a line in a diagram from  position (1, 3) to (2, 8) then to (6, 1) and  finally to position (8,10)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NumPy, Broadcasting and Matplotlib</dc:title>
  <dc:creator>Ashley Hunter</dc:creator>
  <cp:lastModifiedBy>Johan Bester</cp:lastModifiedBy>
  <cp:revision>49</cp:revision>
  <dcterms:created xsi:type="dcterms:W3CDTF">2022-02-06T00:47:21Z</dcterms:created>
  <dcterms:modified xsi:type="dcterms:W3CDTF">2022-10-27T01:05:13Z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